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261" r:id="rId4"/>
    <p:sldId id="258" r:id="rId5"/>
    <p:sldId id="262" r:id="rId6"/>
    <p:sldId id="263" r:id="rId7"/>
    <p:sldId id="264" r:id="rId8"/>
    <p:sldId id="274" r:id="rId9"/>
    <p:sldId id="265" r:id="rId10"/>
    <p:sldId id="266" r:id="rId11"/>
    <p:sldId id="267" r:id="rId12"/>
    <p:sldId id="275" r:id="rId13"/>
    <p:sldId id="270" r:id="rId14"/>
    <p:sldId id="269"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6"/>
    <p:restoredTop sz="94698"/>
  </p:normalViewPr>
  <p:slideViewPr>
    <p:cSldViewPr snapToGrid="0" snapToObjects="1">
      <p:cViewPr varScale="1">
        <p:scale>
          <a:sx n="93" d="100"/>
          <a:sy n="93" d="100"/>
        </p:scale>
        <p:origin x="124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t>First Touches by Campaign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First Touches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6F6-6745-A017-AA3402412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6F6-6745-A017-AA34024121F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6F6-6745-A017-AA34024121F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6F6-6745-A017-AA34024121F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interview with cool tshirts founder</c:v>
                </c:pt>
                <c:pt idx="1">
                  <c:v>ten crazy cool tshirts facts</c:v>
                </c:pt>
                <c:pt idx="2">
                  <c:v>getting to know cool tshirts</c:v>
                </c:pt>
                <c:pt idx="3">
                  <c:v>cool tshirts search</c:v>
                </c:pt>
              </c:strCache>
            </c:strRef>
          </c:cat>
          <c:val>
            <c:numRef>
              <c:f>Sheet1!$B$2:$B$5</c:f>
              <c:numCache>
                <c:formatCode>General</c:formatCode>
                <c:ptCount val="4"/>
                <c:pt idx="0">
                  <c:v>622</c:v>
                </c:pt>
                <c:pt idx="1">
                  <c:v>612</c:v>
                </c:pt>
                <c:pt idx="2">
                  <c:v>576</c:v>
                </c:pt>
                <c:pt idx="3">
                  <c:v>169</c:v>
                </c:pt>
              </c:numCache>
            </c:numRef>
          </c:val>
          <c:extLst>
            <c:ext xmlns:c16="http://schemas.microsoft.com/office/drawing/2014/chart" uri="{C3380CC4-5D6E-409C-BE32-E72D297353CC}">
              <c16:uniqueId val="{00000008-16F6-6745-A017-AA34024121F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t>Last Touches by Campaign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Last Touches</c:v>
                </c:pt>
              </c:strCache>
            </c:strRef>
          </c:tx>
          <c:dPt>
            <c:idx val="0"/>
            <c:bubble3D val="0"/>
            <c:explosion val="12"/>
            <c:spPr>
              <a:solidFill>
                <a:schemeClr val="accent1"/>
              </a:solidFill>
              <a:ln w="19050">
                <a:solidFill>
                  <a:schemeClr val="lt1"/>
                </a:solidFill>
              </a:ln>
              <a:effectLst/>
            </c:spPr>
            <c:extLst>
              <c:ext xmlns:c16="http://schemas.microsoft.com/office/drawing/2014/chart" uri="{C3380CC4-5D6E-409C-BE32-E72D297353CC}">
                <c16:uniqueId val="{00000001-4493-E946-ACDD-B497DE5ABAEB}"/>
              </c:ext>
            </c:extLst>
          </c:dPt>
          <c:dPt>
            <c:idx val="1"/>
            <c:bubble3D val="0"/>
            <c:explosion val="17"/>
            <c:spPr>
              <a:solidFill>
                <a:schemeClr val="accent2"/>
              </a:solidFill>
              <a:ln w="19050">
                <a:solidFill>
                  <a:schemeClr val="lt1"/>
                </a:solidFill>
              </a:ln>
              <a:effectLst/>
            </c:spPr>
            <c:extLst>
              <c:ext xmlns:c16="http://schemas.microsoft.com/office/drawing/2014/chart" uri="{C3380CC4-5D6E-409C-BE32-E72D297353CC}">
                <c16:uniqueId val="{00000003-4493-E946-ACDD-B497DE5ABAEB}"/>
              </c:ext>
            </c:extLst>
          </c:dPt>
          <c:dPt>
            <c:idx val="2"/>
            <c:bubble3D val="0"/>
            <c:explosion val="14"/>
            <c:spPr>
              <a:solidFill>
                <a:schemeClr val="accent3"/>
              </a:solidFill>
              <a:ln w="19050">
                <a:solidFill>
                  <a:schemeClr val="lt1"/>
                </a:solidFill>
              </a:ln>
              <a:effectLst/>
            </c:spPr>
            <c:extLst>
              <c:ext xmlns:c16="http://schemas.microsoft.com/office/drawing/2014/chart" uri="{C3380CC4-5D6E-409C-BE32-E72D297353CC}">
                <c16:uniqueId val="{00000005-4493-E946-ACDD-B497DE5ABAEB}"/>
              </c:ext>
            </c:extLst>
          </c:dPt>
          <c:dPt>
            <c:idx val="3"/>
            <c:bubble3D val="0"/>
            <c:explosion val="17"/>
            <c:spPr>
              <a:solidFill>
                <a:schemeClr val="accent4"/>
              </a:solidFill>
              <a:ln w="19050">
                <a:solidFill>
                  <a:schemeClr val="lt1"/>
                </a:solidFill>
              </a:ln>
              <a:effectLst/>
            </c:spPr>
            <c:extLst>
              <c:ext xmlns:c16="http://schemas.microsoft.com/office/drawing/2014/chart" uri="{C3380CC4-5D6E-409C-BE32-E72D297353CC}">
                <c16:uniqueId val="{00000007-4493-E946-ACDD-B497DE5ABAE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493-E946-ACDD-B497DE5ABAE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493-E946-ACDD-B497DE5ABAE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4493-E946-ACDD-B497DE5ABAEB}"/>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493-E946-ACDD-B497DE5ABAE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Interview with cool tshirts founder</c:v>
                </c:pt>
                <c:pt idx="1">
                  <c:v>ten crazy cool tshirts facts</c:v>
                </c:pt>
                <c:pt idx="2">
                  <c:v>getting to know cool tshirts</c:v>
                </c:pt>
                <c:pt idx="3">
                  <c:v>cool tshirts search</c:v>
                </c:pt>
                <c:pt idx="4">
                  <c:v>weekly newsletter</c:v>
                </c:pt>
                <c:pt idx="5">
                  <c:v>retargetting ad</c:v>
                </c:pt>
                <c:pt idx="6">
                  <c:v>retargetting campaign</c:v>
                </c:pt>
                <c:pt idx="7">
                  <c:v>paid search</c:v>
                </c:pt>
              </c:strCache>
            </c:strRef>
          </c:cat>
          <c:val>
            <c:numRef>
              <c:f>Sheet1!$B$2:$B$9</c:f>
              <c:numCache>
                <c:formatCode>General</c:formatCode>
                <c:ptCount val="8"/>
                <c:pt idx="0">
                  <c:v>184</c:v>
                </c:pt>
                <c:pt idx="1">
                  <c:v>190</c:v>
                </c:pt>
                <c:pt idx="2">
                  <c:v>232</c:v>
                </c:pt>
                <c:pt idx="3">
                  <c:v>60</c:v>
                </c:pt>
                <c:pt idx="4">
                  <c:v>447</c:v>
                </c:pt>
                <c:pt idx="5">
                  <c:v>443</c:v>
                </c:pt>
                <c:pt idx="6">
                  <c:v>245</c:v>
                </c:pt>
                <c:pt idx="7">
                  <c:v>178</c:v>
                </c:pt>
              </c:numCache>
            </c:numRef>
          </c:val>
          <c:extLst>
            <c:ext xmlns:c16="http://schemas.microsoft.com/office/drawing/2014/chart" uri="{C3380CC4-5D6E-409C-BE32-E72D297353CC}">
              <c16:uniqueId val="{00000000-F3BA-8F42-9A01-06555CF45B9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Purchases</c:v>
                </c:pt>
              </c:strCache>
            </c:strRef>
          </c:tx>
          <c:dPt>
            <c:idx val="0"/>
            <c:bubble3D val="0"/>
            <c:explosion val="29"/>
            <c:spPr>
              <a:solidFill>
                <a:schemeClr val="accent1"/>
              </a:solidFill>
              <a:ln w="19050">
                <a:solidFill>
                  <a:schemeClr val="lt1"/>
                </a:solidFill>
              </a:ln>
              <a:effectLst/>
            </c:spPr>
            <c:extLst>
              <c:ext xmlns:c16="http://schemas.microsoft.com/office/drawing/2014/chart" uri="{C3380CC4-5D6E-409C-BE32-E72D297353CC}">
                <c16:uniqueId val="{00000001-30F7-A14A-AC8B-20FA527277D3}"/>
              </c:ext>
            </c:extLst>
          </c:dPt>
          <c:dPt>
            <c:idx val="1"/>
            <c:bubble3D val="0"/>
            <c:explosion val="4"/>
            <c:spPr>
              <a:solidFill>
                <a:schemeClr val="accent2"/>
              </a:solidFill>
              <a:ln w="19050">
                <a:solidFill>
                  <a:schemeClr val="lt1"/>
                </a:solidFill>
              </a:ln>
              <a:effectLst/>
            </c:spPr>
            <c:extLst>
              <c:ext xmlns:c16="http://schemas.microsoft.com/office/drawing/2014/chart" uri="{C3380CC4-5D6E-409C-BE32-E72D297353CC}">
                <c16:uniqueId val="{00000003-30F7-A14A-AC8B-20FA527277D3}"/>
              </c:ext>
            </c:extLst>
          </c:dPt>
          <c:dPt>
            <c:idx val="2"/>
            <c:bubble3D val="0"/>
            <c:explosion val="27"/>
            <c:spPr>
              <a:solidFill>
                <a:schemeClr val="accent3"/>
              </a:solidFill>
              <a:ln w="19050">
                <a:solidFill>
                  <a:schemeClr val="lt1"/>
                </a:solidFill>
              </a:ln>
              <a:effectLst/>
            </c:spPr>
            <c:extLst>
              <c:ext xmlns:c16="http://schemas.microsoft.com/office/drawing/2014/chart" uri="{C3380CC4-5D6E-409C-BE32-E72D297353CC}">
                <c16:uniqueId val="{00000005-30F7-A14A-AC8B-20FA527277D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0F7-A14A-AC8B-20FA527277D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Story campaigns</c:v>
                </c:pt>
                <c:pt idx="1">
                  <c:v>Retargeting campaigns</c:v>
                </c:pt>
                <c:pt idx="2">
                  <c:v>Google</c:v>
                </c:pt>
              </c:strCache>
            </c:strRef>
          </c:cat>
          <c:val>
            <c:numRef>
              <c:f>Sheet1!$B$2:$B$5</c:f>
              <c:numCache>
                <c:formatCode>General</c:formatCode>
                <c:ptCount val="4"/>
                <c:pt idx="0">
                  <c:v>25</c:v>
                </c:pt>
                <c:pt idx="1">
                  <c:v>282</c:v>
                </c:pt>
                <c:pt idx="2">
                  <c:v>54</c:v>
                </c:pt>
              </c:numCache>
            </c:numRef>
          </c:val>
          <c:extLst>
            <c:ext xmlns:c16="http://schemas.microsoft.com/office/drawing/2014/chart" uri="{C3380CC4-5D6E-409C-BE32-E72D297353CC}">
              <c16:uniqueId val="{00000000-D0DA-8940-9341-7950F55CA00E}"/>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0"/>
          <c:y val="0.80730901496698571"/>
          <c:w val="1"/>
          <c:h val="0.1641052689627023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smtClean="0"/>
              <a:pPr/>
              <a:t>12/10/18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2074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49795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991132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715865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smtClean="0"/>
              <a:pPr/>
              <a:t>12/10/18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14055092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12/10/18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913937218"/>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12/10/18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832513642"/>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12/10/18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761019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12/10/18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08263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smtClean="0"/>
              <a:t>12/10/18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2538342"/>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smtClean="0"/>
              <a:t>12/10/18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654500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smtClean="0"/>
              <a:pPr/>
              <a:t>12/10/18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68071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153C3-74A4-2C48-A116-2CFA75677C54}"/>
              </a:ext>
            </a:extLst>
          </p:cNvPr>
          <p:cNvSpPr>
            <a:spLocks noGrp="1"/>
          </p:cNvSpPr>
          <p:nvPr>
            <p:ph type="ctrTitle"/>
          </p:nvPr>
        </p:nvSpPr>
        <p:spPr/>
        <p:txBody>
          <a:bodyPr/>
          <a:lstStyle/>
          <a:p>
            <a:r>
              <a:rPr lang="en-US" dirty="0"/>
              <a:t>Attribution Queries</a:t>
            </a:r>
            <a:br>
              <a:rPr lang="en-US" dirty="0"/>
            </a:br>
            <a:r>
              <a:rPr lang="en-US" sz="4800" dirty="0"/>
              <a:t>Case Study - “</a:t>
            </a:r>
            <a:r>
              <a:rPr lang="en-US" sz="4800" dirty="0" err="1"/>
              <a:t>Cooltshirts</a:t>
            </a:r>
            <a:r>
              <a:rPr lang="en-US" sz="4800" dirty="0"/>
              <a:t>”</a:t>
            </a:r>
            <a:br>
              <a:rPr lang="en-US" sz="4800" dirty="0"/>
            </a:br>
            <a:r>
              <a:rPr lang="en-US" sz="1800" dirty="0"/>
              <a:t>Learn SQL from scratch</a:t>
            </a:r>
            <a:br>
              <a:rPr lang="en-US" sz="1800" dirty="0"/>
            </a:br>
            <a:r>
              <a:rPr lang="en-US" sz="1800" dirty="0"/>
              <a:t>15/11/2018</a:t>
            </a:r>
            <a:endParaRPr lang="en-US" dirty="0"/>
          </a:p>
        </p:txBody>
      </p:sp>
      <p:sp>
        <p:nvSpPr>
          <p:cNvPr id="3" name="Subtitle 2">
            <a:extLst>
              <a:ext uri="{FF2B5EF4-FFF2-40B4-BE49-F238E27FC236}">
                <a16:creationId xmlns:a16="http://schemas.microsoft.com/office/drawing/2014/main" id="{70D6E46F-34B6-D74A-80F7-B5209A47D84B}"/>
              </a:ext>
            </a:extLst>
          </p:cNvPr>
          <p:cNvSpPr>
            <a:spLocks noGrp="1"/>
          </p:cNvSpPr>
          <p:nvPr>
            <p:ph type="subTitle" idx="1"/>
          </p:nvPr>
        </p:nvSpPr>
        <p:spPr/>
        <p:txBody>
          <a:bodyPr/>
          <a:lstStyle/>
          <a:p>
            <a:r>
              <a:rPr lang="en-US" dirty="0"/>
              <a:t>By Adam Hassen-Menad</a:t>
            </a:r>
          </a:p>
        </p:txBody>
      </p:sp>
    </p:spTree>
    <p:extLst>
      <p:ext uri="{BB962C8B-B14F-4D97-AF65-F5344CB8AC3E}">
        <p14:creationId xmlns:p14="http://schemas.microsoft.com/office/powerpoint/2010/main" val="3917963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1387-3CBC-FE43-858E-44391CDCE864}"/>
              </a:ext>
            </a:extLst>
          </p:cNvPr>
          <p:cNvSpPr>
            <a:spLocks noGrp="1"/>
          </p:cNvSpPr>
          <p:nvPr>
            <p:ph type="title"/>
          </p:nvPr>
        </p:nvSpPr>
        <p:spPr/>
        <p:txBody>
          <a:bodyPr/>
          <a:lstStyle/>
          <a:p>
            <a:r>
              <a:rPr lang="en-US" dirty="0"/>
              <a:t>Getting to know the customer</a:t>
            </a:r>
          </a:p>
        </p:txBody>
      </p:sp>
      <p:sp>
        <p:nvSpPr>
          <p:cNvPr id="3" name="Content Placeholder 2">
            <a:extLst>
              <a:ext uri="{FF2B5EF4-FFF2-40B4-BE49-F238E27FC236}">
                <a16:creationId xmlns:a16="http://schemas.microsoft.com/office/drawing/2014/main" id="{BD174143-7186-614F-85A1-53830387C7A0}"/>
              </a:ext>
            </a:extLst>
          </p:cNvPr>
          <p:cNvSpPr>
            <a:spLocks noGrp="1"/>
          </p:cNvSpPr>
          <p:nvPr>
            <p:ph idx="1"/>
          </p:nvPr>
        </p:nvSpPr>
        <p:spPr>
          <a:xfrm>
            <a:off x="1251678" y="1578335"/>
            <a:ext cx="10178322" cy="3593591"/>
          </a:xfrm>
        </p:spPr>
        <p:txBody>
          <a:bodyPr/>
          <a:lstStyle/>
          <a:p>
            <a:pPr marL="0" indent="0">
              <a:buNone/>
            </a:pPr>
            <a:r>
              <a:rPr lang="en-US" dirty="0"/>
              <a:t>The fundamental point of first and last touches is to generate sales. </a:t>
            </a:r>
            <a:r>
              <a:rPr lang="en-US" dirty="0" err="1"/>
              <a:t>CoolTShirts</a:t>
            </a:r>
            <a:r>
              <a:rPr lang="en-US" dirty="0"/>
              <a:t> have had </a:t>
            </a:r>
            <a:r>
              <a:rPr lang="en-US" b="1" dirty="0"/>
              <a:t>361</a:t>
            </a:r>
            <a:r>
              <a:rPr lang="en-US" dirty="0"/>
              <a:t> different users make a purchase. </a:t>
            </a:r>
          </a:p>
          <a:p>
            <a:pPr marL="0" indent="0">
              <a:buNone/>
            </a:pPr>
            <a:endParaRPr lang="en-US" dirty="0"/>
          </a:p>
          <a:p>
            <a:pPr marL="0" indent="0">
              <a:buNone/>
            </a:pPr>
            <a:r>
              <a:rPr lang="en-US" dirty="0"/>
              <a:t>In order to asses the effectiveness of the marketing campaigns not only do we need to know first and last touches, we also need to know which campaigns led people to making a purchase. The below table shows which campaigns are responsible for how many purchases. </a:t>
            </a:r>
          </a:p>
        </p:txBody>
      </p:sp>
      <p:graphicFrame>
        <p:nvGraphicFramePr>
          <p:cNvPr id="4" name="Table 3">
            <a:extLst>
              <a:ext uri="{FF2B5EF4-FFF2-40B4-BE49-F238E27FC236}">
                <a16:creationId xmlns:a16="http://schemas.microsoft.com/office/drawing/2014/main" id="{72F0F1D6-3581-044E-B6B0-19878AE817BD}"/>
              </a:ext>
            </a:extLst>
          </p:cNvPr>
          <p:cNvGraphicFramePr>
            <a:graphicFrameLocks noGrp="1"/>
          </p:cNvGraphicFramePr>
          <p:nvPr>
            <p:extLst>
              <p:ext uri="{D42A27DB-BD31-4B8C-83A1-F6EECF244321}">
                <p14:modId xmlns:p14="http://schemas.microsoft.com/office/powerpoint/2010/main" val="611861747"/>
              </p:ext>
            </p:extLst>
          </p:nvPr>
        </p:nvGraphicFramePr>
        <p:xfrm>
          <a:off x="5359179" y="3983602"/>
          <a:ext cx="6430835" cy="2789574"/>
        </p:xfrm>
        <a:graphic>
          <a:graphicData uri="http://schemas.openxmlformats.org/drawingml/2006/table">
            <a:tbl>
              <a:tblPr firstRow="1" bandRow="1">
                <a:tableStyleId>{5C22544A-7EE6-4342-B048-85BDC9FD1C3A}</a:tableStyleId>
              </a:tblPr>
              <a:tblGrid>
                <a:gridCol w="2145941">
                  <a:extLst>
                    <a:ext uri="{9D8B030D-6E8A-4147-A177-3AD203B41FA5}">
                      <a16:colId xmlns:a16="http://schemas.microsoft.com/office/drawing/2014/main" val="1393591431"/>
                    </a:ext>
                  </a:extLst>
                </a:gridCol>
                <a:gridCol w="2142447">
                  <a:extLst>
                    <a:ext uri="{9D8B030D-6E8A-4147-A177-3AD203B41FA5}">
                      <a16:colId xmlns:a16="http://schemas.microsoft.com/office/drawing/2014/main" val="1874166037"/>
                    </a:ext>
                  </a:extLst>
                </a:gridCol>
                <a:gridCol w="2142447">
                  <a:extLst>
                    <a:ext uri="{9D8B030D-6E8A-4147-A177-3AD203B41FA5}">
                      <a16:colId xmlns:a16="http://schemas.microsoft.com/office/drawing/2014/main" val="4187046569"/>
                    </a:ext>
                  </a:extLst>
                </a:gridCol>
              </a:tblGrid>
              <a:tr h="297289">
                <a:tc>
                  <a:txBody>
                    <a:bodyPr/>
                    <a:lstStyle/>
                    <a:p>
                      <a:pPr algn="ctr"/>
                      <a:r>
                        <a:rPr lang="en-US" sz="1200" dirty="0"/>
                        <a:t>Total purchases</a:t>
                      </a:r>
                    </a:p>
                  </a:txBody>
                  <a:tcPr/>
                </a:tc>
                <a:tc>
                  <a:txBody>
                    <a:bodyPr/>
                    <a:lstStyle/>
                    <a:p>
                      <a:pPr algn="ctr"/>
                      <a:r>
                        <a:rPr lang="en-US" sz="1200" dirty="0"/>
                        <a:t>Campaign</a:t>
                      </a:r>
                    </a:p>
                  </a:txBody>
                  <a:tcPr/>
                </a:tc>
                <a:tc>
                  <a:txBody>
                    <a:bodyPr/>
                    <a:lstStyle/>
                    <a:p>
                      <a:pPr algn="ctr"/>
                      <a:r>
                        <a:rPr lang="en-US" sz="1200" dirty="0"/>
                        <a:t>Source</a:t>
                      </a:r>
                    </a:p>
                  </a:txBody>
                  <a:tcPr/>
                </a:tc>
                <a:extLst>
                  <a:ext uri="{0D108BD9-81ED-4DB2-BD59-A6C34878D82A}">
                    <a16:rowId xmlns:a16="http://schemas.microsoft.com/office/drawing/2014/main" val="2348254914"/>
                  </a:ext>
                </a:extLst>
              </a:tr>
              <a:tr h="297289">
                <a:tc>
                  <a:txBody>
                    <a:bodyPr/>
                    <a:lstStyle/>
                    <a:p>
                      <a:pPr algn="ctr"/>
                      <a:r>
                        <a:rPr lang="en-US" sz="1200" dirty="0"/>
                        <a:t>115</a:t>
                      </a:r>
                    </a:p>
                  </a:txBody>
                  <a:tcPr/>
                </a:tc>
                <a:tc>
                  <a:txBody>
                    <a:bodyPr/>
                    <a:lstStyle/>
                    <a:p>
                      <a:pPr algn="ctr"/>
                      <a:r>
                        <a:rPr lang="en-US" sz="1200" dirty="0"/>
                        <a:t>Weekly newsletter</a:t>
                      </a:r>
                    </a:p>
                  </a:txBody>
                  <a:tcPr/>
                </a:tc>
                <a:tc>
                  <a:txBody>
                    <a:bodyPr/>
                    <a:lstStyle/>
                    <a:p>
                      <a:pPr algn="ctr"/>
                      <a:r>
                        <a:rPr lang="en-US" sz="1200" dirty="0"/>
                        <a:t>email</a:t>
                      </a:r>
                    </a:p>
                  </a:txBody>
                  <a:tcPr/>
                </a:tc>
                <a:extLst>
                  <a:ext uri="{0D108BD9-81ED-4DB2-BD59-A6C34878D82A}">
                    <a16:rowId xmlns:a16="http://schemas.microsoft.com/office/drawing/2014/main" val="72833184"/>
                  </a:ext>
                </a:extLst>
              </a:tr>
              <a:tr h="269680">
                <a:tc>
                  <a:txBody>
                    <a:bodyPr/>
                    <a:lstStyle/>
                    <a:p>
                      <a:pPr algn="ctr"/>
                      <a:r>
                        <a:rPr lang="en-US" sz="1200" dirty="0"/>
                        <a:t>113</a:t>
                      </a:r>
                    </a:p>
                  </a:txBody>
                  <a:tcPr/>
                </a:tc>
                <a:tc>
                  <a:txBody>
                    <a:bodyPr/>
                    <a:lstStyle/>
                    <a:p>
                      <a:pPr algn="ctr"/>
                      <a:r>
                        <a:rPr lang="en-US" sz="1200" dirty="0" err="1"/>
                        <a:t>Retargetting</a:t>
                      </a:r>
                      <a:r>
                        <a:rPr lang="en-US" sz="1200" dirty="0"/>
                        <a:t> ad</a:t>
                      </a:r>
                    </a:p>
                  </a:txBody>
                  <a:tcPr/>
                </a:tc>
                <a:tc>
                  <a:txBody>
                    <a:bodyPr/>
                    <a:lstStyle/>
                    <a:p>
                      <a:pPr algn="ctr"/>
                      <a:r>
                        <a:rPr lang="en-US" sz="1200" dirty="0" err="1"/>
                        <a:t>facebook</a:t>
                      </a:r>
                      <a:endParaRPr lang="en-US" sz="1200" dirty="0"/>
                    </a:p>
                  </a:txBody>
                  <a:tcPr/>
                </a:tc>
                <a:extLst>
                  <a:ext uri="{0D108BD9-81ED-4DB2-BD59-A6C34878D82A}">
                    <a16:rowId xmlns:a16="http://schemas.microsoft.com/office/drawing/2014/main" val="659142559"/>
                  </a:ext>
                </a:extLst>
              </a:tr>
              <a:tr h="297289">
                <a:tc>
                  <a:txBody>
                    <a:bodyPr/>
                    <a:lstStyle/>
                    <a:p>
                      <a:pPr algn="ctr"/>
                      <a:r>
                        <a:rPr lang="en-US" sz="1200" dirty="0"/>
                        <a:t>54</a:t>
                      </a:r>
                    </a:p>
                  </a:txBody>
                  <a:tcPr/>
                </a:tc>
                <a:tc>
                  <a:txBody>
                    <a:bodyPr/>
                    <a:lstStyle/>
                    <a:p>
                      <a:pPr algn="ctr"/>
                      <a:r>
                        <a:rPr lang="en-US" sz="1200" dirty="0" err="1"/>
                        <a:t>Retargetting</a:t>
                      </a:r>
                      <a:r>
                        <a:rPr lang="en-US" sz="1200" dirty="0"/>
                        <a:t> campaign</a:t>
                      </a:r>
                    </a:p>
                  </a:txBody>
                  <a:tcPr/>
                </a:tc>
                <a:tc>
                  <a:txBody>
                    <a:bodyPr/>
                    <a:lstStyle/>
                    <a:p>
                      <a:pPr algn="ctr"/>
                      <a:r>
                        <a:rPr lang="en-US" sz="1200" dirty="0"/>
                        <a:t>email</a:t>
                      </a:r>
                    </a:p>
                  </a:txBody>
                  <a:tcPr/>
                </a:tc>
                <a:extLst>
                  <a:ext uri="{0D108BD9-81ED-4DB2-BD59-A6C34878D82A}">
                    <a16:rowId xmlns:a16="http://schemas.microsoft.com/office/drawing/2014/main" val="536673262"/>
                  </a:ext>
                </a:extLst>
              </a:tr>
              <a:tr h="269680">
                <a:tc>
                  <a:txBody>
                    <a:bodyPr/>
                    <a:lstStyle/>
                    <a:p>
                      <a:pPr algn="ctr"/>
                      <a:r>
                        <a:rPr lang="en-US" sz="1200" dirty="0"/>
                        <a:t>52</a:t>
                      </a:r>
                    </a:p>
                  </a:txBody>
                  <a:tcPr/>
                </a:tc>
                <a:tc>
                  <a:txBody>
                    <a:bodyPr/>
                    <a:lstStyle/>
                    <a:p>
                      <a:pPr algn="ctr"/>
                      <a:r>
                        <a:rPr lang="en-US" sz="1200" dirty="0"/>
                        <a:t>Paid search</a:t>
                      </a:r>
                    </a:p>
                  </a:txBody>
                  <a:tcPr/>
                </a:tc>
                <a:tc>
                  <a:txBody>
                    <a:bodyPr/>
                    <a:lstStyle/>
                    <a:p>
                      <a:pPr algn="ctr"/>
                      <a:r>
                        <a:rPr lang="en-US" sz="1200" dirty="0"/>
                        <a:t>google</a:t>
                      </a:r>
                    </a:p>
                  </a:txBody>
                  <a:tcPr/>
                </a:tc>
                <a:extLst>
                  <a:ext uri="{0D108BD9-81ED-4DB2-BD59-A6C34878D82A}">
                    <a16:rowId xmlns:a16="http://schemas.microsoft.com/office/drawing/2014/main" val="2432739943"/>
                  </a:ext>
                </a:extLst>
              </a:tr>
              <a:tr h="297289">
                <a:tc>
                  <a:txBody>
                    <a:bodyPr/>
                    <a:lstStyle/>
                    <a:p>
                      <a:pPr algn="ctr"/>
                      <a:r>
                        <a:rPr lang="en-US" sz="1200" dirty="0"/>
                        <a:t>9</a:t>
                      </a:r>
                    </a:p>
                  </a:txBody>
                  <a:tcPr/>
                </a:tc>
                <a:tc>
                  <a:txBody>
                    <a:bodyPr/>
                    <a:lstStyle/>
                    <a:p>
                      <a:pPr algn="ctr"/>
                      <a:r>
                        <a:rPr lang="en-US" sz="1200" dirty="0"/>
                        <a:t>Getting to know cool </a:t>
                      </a:r>
                      <a:r>
                        <a:rPr lang="en-US" sz="1200" dirty="0" err="1"/>
                        <a:t>tshirts</a:t>
                      </a:r>
                      <a:endParaRPr lang="en-US" sz="1200" dirty="0"/>
                    </a:p>
                  </a:txBody>
                  <a:tcPr/>
                </a:tc>
                <a:tc>
                  <a:txBody>
                    <a:bodyPr/>
                    <a:lstStyle/>
                    <a:p>
                      <a:pPr algn="ctr"/>
                      <a:r>
                        <a:rPr lang="en-US" sz="1200" dirty="0" err="1"/>
                        <a:t>nytimes</a:t>
                      </a:r>
                      <a:endParaRPr lang="en-US" sz="1200" dirty="0"/>
                    </a:p>
                  </a:txBody>
                  <a:tcPr/>
                </a:tc>
                <a:extLst>
                  <a:ext uri="{0D108BD9-81ED-4DB2-BD59-A6C34878D82A}">
                    <a16:rowId xmlns:a16="http://schemas.microsoft.com/office/drawing/2014/main" val="1559848633"/>
                  </a:ext>
                </a:extLst>
              </a:tr>
              <a:tr h="297289">
                <a:tc>
                  <a:txBody>
                    <a:bodyPr/>
                    <a:lstStyle/>
                    <a:p>
                      <a:pPr algn="ctr"/>
                      <a:r>
                        <a:rPr lang="en-US" sz="1200" dirty="0"/>
                        <a:t>9</a:t>
                      </a:r>
                    </a:p>
                  </a:txBody>
                  <a:tcPr/>
                </a:tc>
                <a:tc>
                  <a:txBody>
                    <a:bodyPr/>
                    <a:lstStyle/>
                    <a:p>
                      <a:pPr algn="ctr"/>
                      <a:r>
                        <a:rPr lang="en-US" sz="1200" dirty="0"/>
                        <a:t>Ten crazy cool </a:t>
                      </a:r>
                      <a:r>
                        <a:rPr lang="en-US" sz="1200" dirty="0" err="1"/>
                        <a:t>tshirt</a:t>
                      </a:r>
                      <a:r>
                        <a:rPr lang="en-US" sz="1200" dirty="0"/>
                        <a:t> facts</a:t>
                      </a:r>
                    </a:p>
                  </a:txBody>
                  <a:tcPr/>
                </a:tc>
                <a:tc>
                  <a:txBody>
                    <a:bodyPr/>
                    <a:lstStyle/>
                    <a:p>
                      <a:pPr algn="ctr"/>
                      <a:r>
                        <a:rPr lang="en-US" sz="1200" dirty="0" err="1"/>
                        <a:t>buzzfeed</a:t>
                      </a:r>
                      <a:endParaRPr lang="en-US" sz="1200" dirty="0"/>
                    </a:p>
                  </a:txBody>
                  <a:tcPr/>
                </a:tc>
                <a:extLst>
                  <a:ext uri="{0D108BD9-81ED-4DB2-BD59-A6C34878D82A}">
                    <a16:rowId xmlns:a16="http://schemas.microsoft.com/office/drawing/2014/main" val="4276025324"/>
                  </a:ext>
                </a:extLst>
              </a:tr>
              <a:tr h="449466">
                <a:tc>
                  <a:txBody>
                    <a:bodyPr/>
                    <a:lstStyle/>
                    <a:p>
                      <a:pPr algn="ctr"/>
                      <a:r>
                        <a:rPr lang="en-US" sz="1200" dirty="0"/>
                        <a:t>7</a:t>
                      </a:r>
                    </a:p>
                  </a:txBody>
                  <a:tcPr/>
                </a:tc>
                <a:tc>
                  <a:txBody>
                    <a:bodyPr/>
                    <a:lstStyle/>
                    <a:p>
                      <a:pPr algn="ctr"/>
                      <a:r>
                        <a:rPr lang="en-US" sz="1200" dirty="0"/>
                        <a:t>Interview with cool shirts founder</a:t>
                      </a:r>
                    </a:p>
                  </a:txBody>
                  <a:tcPr/>
                </a:tc>
                <a:tc>
                  <a:txBody>
                    <a:bodyPr/>
                    <a:lstStyle/>
                    <a:p>
                      <a:pPr algn="ctr"/>
                      <a:r>
                        <a:rPr lang="en-US" sz="1200" dirty="0"/>
                        <a:t>medium</a:t>
                      </a:r>
                    </a:p>
                  </a:txBody>
                  <a:tcPr/>
                </a:tc>
                <a:extLst>
                  <a:ext uri="{0D108BD9-81ED-4DB2-BD59-A6C34878D82A}">
                    <a16:rowId xmlns:a16="http://schemas.microsoft.com/office/drawing/2014/main" val="2399760443"/>
                  </a:ext>
                </a:extLst>
              </a:tr>
              <a:tr h="297289">
                <a:tc>
                  <a:txBody>
                    <a:bodyPr/>
                    <a:lstStyle/>
                    <a:p>
                      <a:pPr algn="ctr"/>
                      <a:r>
                        <a:rPr lang="en-US" sz="1200" dirty="0"/>
                        <a:t>2</a:t>
                      </a:r>
                    </a:p>
                  </a:txBody>
                  <a:tcPr/>
                </a:tc>
                <a:tc>
                  <a:txBody>
                    <a:bodyPr/>
                    <a:lstStyle/>
                    <a:p>
                      <a:pPr algn="ctr"/>
                      <a:r>
                        <a:rPr lang="en-US" sz="1200" dirty="0"/>
                        <a:t>Cool </a:t>
                      </a:r>
                      <a:r>
                        <a:rPr lang="en-US" sz="1200" dirty="0" err="1"/>
                        <a:t>tshirts</a:t>
                      </a:r>
                      <a:r>
                        <a:rPr lang="en-US" sz="1200" dirty="0"/>
                        <a:t> search</a:t>
                      </a:r>
                    </a:p>
                  </a:txBody>
                  <a:tcPr/>
                </a:tc>
                <a:tc>
                  <a:txBody>
                    <a:bodyPr/>
                    <a:lstStyle/>
                    <a:p>
                      <a:pPr algn="ctr"/>
                      <a:r>
                        <a:rPr lang="en-US" sz="1200" dirty="0"/>
                        <a:t>google</a:t>
                      </a:r>
                    </a:p>
                  </a:txBody>
                  <a:tcPr/>
                </a:tc>
                <a:extLst>
                  <a:ext uri="{0D108BD9-81ED-4DB2-BD59-A6C34878D82A}">
                    <a16:rowId xmlns:a16="http://schemas.microsoft.com/office/drawing/2014/main" val="343060619"/>
                  </a:ext>
                </a:extLst>
              </a:tr>
            </a:tbl>
          </a:graphicData>
        </a:graphic>
      </p:graphicFrame>
      <p:pic>
        <p:nvPicPr>
          <p:cNvPr id="6" name="Picture 5">
            <a:extLst>
              <a:ext uri="{FF2B5EF4-FFF2-40B4-BE49-F238E27FC236}">
                <a16:creationId xmlns:a16="http://schemas.microsoft.com/office/drawing/2014/main" id="{8A3440AC-BCC3-754F-9BAC-AA83962D8392}"/>
              </a:ext>
            </a:extLst>
          </p:cNvPr>
          <p:cNvPicPr>
            <a:picLocks noChangeAspect="1"/>
          </p:cNvPicPr>
          <p:nvPr/>
        </p:nvPicPr>
        <p:blipFill>
          <a:blip r:embed="rId2"/>
          <a:stretch>
            <a:fillRect/>
          </a:stretch>
        </p:blipFill>
        <p:spPr>
          <a:xfrm>
            <a:off x="1802952" y="4516441"/>
            <a:ext cx="3196213" cy="2256735"/>
          </a:xfrm>
          <a:prstGeom prst="rect">
            <a:avLst/>
          </a:prstGeom>
        </p:spPr>
      </p:pic>
    </p:spTree>
    <p:extLst>
      <p:ext uri="{BB962C8B-B14F-4D97-AF65-F5344CB8AC3E}">
        <p14:creationId xmlns:p14="http://schemas.microsoft.com/office/powerpoint/2010/main" val="2410201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126C-9A3A-EE4B-BA94-89344D694EF7}"/>
              </a:ext>
            </a:extLst>
          </p:cNvPr>
          <p:cNvSpPr>
            <a:spLocks noGrp="1"/>
          </p:cNvSpPr>
          <p:nvPr>
            <p:ph type="title"/>
          </p:nvPr>
        </p:nvSpPr>
        <p:spPr/>
        <p:txBody>
          <a:bodyPr/>
          <a:lstStyle/>
          <a:p>
            <a:r>
              <a:rPr lang="en-US" dirty="0"/>
              <a:t>What is the typical user journey</a:t>
            </a:r>
          </a:p>
        </p:txBody>
      </p:sp>
      <p:sp>
        <p:nvSpPr>
          <p:cNvPr id="3" name="Content Placeholder 2">
            <a:extLst>
              <a:ext uri="{FF2B5EF4-FFF2-40B4-BE49-F238E27FC236}">
                <a16:creationId xmlns:a16="http://schemas.microsoft.com/office/drawing/2014/main" id="{F1D08366-39A9-F447-BFBA-EEC022909135}"/>
              </a:ext>
            </a:extLst>
          </p:cNvPr>
          <p:cNvSpPr>
            <a:spLocks noGrp="1"/>
          </p:cNvSpPr>
          <p:nvPr>
            <p:ph idx="1"/>
          </p:nvPr>
        </p:nvSpPr>
        <p:spPr>
          <a:xfrm>
            <a:off x="7430530" y="1655805"/>
            <a:ext cx="4296032" cy="4942704"/>
          </a:xfrm>
        </p:spPr>
        <p:txBody>
          <a:bodyPr>
            <a:normAutofit/>
          </a:bodyPr>
          <a:lstStyle/>
          <a:p>
            <a:pPr marL="0" indent="0">
              <a:buNone/>
            </a:pPr>
            <a:r>
              <a:rPr lang="en-US" sz="1800" dirty="0"/>
              <a:t>Getting people interested: </a:t>
            </a:r>
          </a:p>
          <a:p>
            <a:r>
              <a:rPr lang="en-US" sz="1200" dirty="0"/>
              <a:t>Original interest is typically generated through campaigns which are story like in nature “an interview with…”, “getting to know” and “ten crazy cool…”. These are very effective in generating interest. </a:t>
            </a:r>
          </a:p>
          <a:p>
            <a:r>
              <a:rPr lang="en-US" sz="1200" dirty="0"/>
              <a:t>Typically these campaigns are disseminated through blog or media outlets, which customers engage with well. </a:t>
            </a:r>
          </a:p>
          <a:p>
            <a:pPr marL="0" indent="0">
              <a:buNone/>
            </a:pPr>
            <a:r>
              <a:rPr lang="en-US" sz="1800" dirty="0"/>
              <a:t>Making it stick: </a:t>
            </a:r>
          </a:p>
          <a:p>
            <a:r>
              <a:rPr lang="en-US" sz="1200" dirty="0"/>
              <a:t>“Stickiness” – is a term relating to how well a campaign is able to lead a customer from first to last touch.</a:t>
            </a:r>
          </a:p>
          <a:p>
            <a:r>
              <a:rPr lang="en-US" sz="1200" dirty="0"/>
              <a:t>While “story” like campaigns are great at generating interest they rarely lead to sales. The </a:t>
            </a:r>
            <a:r>
              <a:rPr lang="en-US" sz="1200" dirty="0" err="1"/>
              <a:t>first:last</a:t>
            </a:r>
            <a:r>
              <a:rPr lang="en-US" sz="1200" dirty="0"/>
              <a:t> touch ratio for these campaigns are 1810: 606. That’s a fall in excess of 66% between first and last touch attribution. </a:t>
            </a:r>
          </a:p>
          <a:p>
            <a:r>
              <a:rPr lang="en-US" sz="1200" dirty="0"/>
              <a:t>Clients need to be reminded after first visiting to make a purchase.  </a:t>
            </a:r>
          </a:p>
        </p:txBody>
      </p:sp>
      <p:graphicFrame>
        <p:nvGraphicFramePr>
          <p:cNvPr id="4" name="Chart 3">
            <a:extLst>
              <a:ext uri="{FF2B5EF4-FFF2-40B4-BE49-F238E27FC236}">
                <a16:creationId xmlns:a16="http://schemas.microsoft.com/office/drawing/2014/main" id="{AB673338-8FB5-374D-9923-5315457E14C7}"/>
              </a:ext>
            </a:extLst>
          </p:cNvPr>
          <p:cNvGraphicFramePr/>
          <p:nvPr>
            <p:extLst>
              <p:ext uri="{D42A27DB-BD31-4B8C-83A1-F6EECF244321}">
                <p14:modId xmlns:p14="http://schemas.microsoft.com/office/powerpoint/2010/main" val="1483117511"/>
              </p:ext>
            </p:extLst>
          </p:nvPr>
        </p:nvGraphicFramePr>
        <p:xfrm>
          <a:off x="889948" y="1489116"/>
          <a:ext cx="3047738" cy="31405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FE3BF62C-B804-1649-BB98-10EBB86DF9B4}"/>
              </a:ext>
            </a:extLst>
          </p:cNvPr>
          <p:cNvGraphicFramePr/>
          <p:nvPr>
            <p:extLst>
              <p:ext uri="{D42A27DB-BD31-4B8C-83A1-F6EECF244321}">
                <p14:modId xmlns:p14="http://schemas.microsoft.com/office/powerpoint/2010/main" val="2371416263"/>
              </p:ext>
            </p:extLst>
          </p:nvPr>
        </p:nvGraphicFramePr>
        <p:xfrm>
          <a:off x="3608385" y="1489116"/>
          <a:ext cx="3344718" cy="41290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9035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126C-9A3A-EE4B-BA94-89344D694EF7}"/>
              </a:ext>
            </a:extLst>
          </p:cNvPr>
          <p:cNvSpPr>
            <a:spLocks noGrp="1"/>
          </p:cNvSpPr>
          <p:nvPr>
            <p:ph type="title"/>
          </p:nvPr>
        </p:nvSpPr>
        <p:spPr/>
        <p:txBody>
          <a:bodyPr/>
          <a:lstStyle/>
          <a:p>
            <a:r>
              <a:rPr lang="en-US" dirty="0"/>
              <a:t>What is the typical user journey</a:t>
            </a:r>
          </a:p>
        </p:txBody>
      </p:sp>
      <p:graphicFrame>
        <p:nvGraphicFramePr>
          <p:cNvPr id="6" name="Table 5">
            <a:extLst>
              <a:ext uri="{FF2B5EF4-FFF2-40B4-BE49-F238E27FC236}">
                <a16:creationId xmlns:a16="http://schemas.microsoft.com/office/drawing/2014/main" id="{FD2CC6FA-C017-9145-AADA-B9F4BD248073}"/>
              </a:ext>
            </a:extLst>
          </p:cNvPr>
          <p:cNvGraphicFramePr>
            <a:graphicFrameLocks noGrp="1"/>
          </p:cNvGraphicFramePr>
          <p:nvPr>
            <p:extLst>
              <p:ext uri="{D42A27DB-BD31-4B8C-83A1-F6EECF244321}">
                <p14:modId xmlns:p14="http://schemas.microsoft.com/office/powerpoint/2010/main" val="3590970553"/>
              </p:ext>
            </p:extLst>
          </p:nvPr>
        </p:nvGraphicFramePr>
        <p:xfrm>
          <a:off x="8452238" y="5352847"/>
          <a:ext cx="3387254" cy="1371600"/>
        </p:xfrm>
        <a:graphic>
          <a:graphicData uri="http://schemas.openxmlformats.org/drawingml/2006/table">
            <a:tbl>
              <a:tblPr firstRow="1" bandRow="1">
                <a:tableStyleId>{5C22544A-7EE6-4342-B048-85BDC9FD1C3A}</a:tableStyleId>
              </a:tblPr>
              <a:tblGrid>
                <a:gridCol w="1693627">
                  <a:extLst>
                    <a:ext uri="{9D8B030D-6E8A-4147-A177-3AD203B41FA5}">
                      <a16:colId xmlns:a16="http://schemas.microsoft.com/office/drawing/2014/main" val="162908744"/>
                    </a:ext>
                  </a:extLst>
                </a:gridCol>
                <a:gridCol w="1693627">
                  <a:extLst>
                    <a:ext uri="{9D8B030D-6E8A-4147-A177-3AD203B41FA5}">
                      <a16:colId xmlns:a16="http://schemas.microsoft.com/office/drawing/2014/main" val="3161894620"/>
                    </a:ext>
                  </a:extLst>
                </a:gridCol>
              </a:tblGrid>
              <a:tr h="273054">
                <a:tc>
                  <a:txBody>
                    <a:bodyPr/>
                    <a:lstStyle/>
                    <a:p>
                      <a:pPr algn="ctr"/>
                      <a:r>
                        <a:rPr lang="en-US" sz="1200" dirty="0" err="1"/>
                        <a:t>Page_name</a:t>
                      </a:r>
                      <a:endParaRPr lang="en-US" sz="1200" dirty="0"/>
                    </a:p>
                  </a:txBody>
                  <a:tcPr/>
                </a:tc>
                <a:tc>
                  <a:txBody>
                    <a:bodyPr/>
                    <a:lstStyle/>
                    <a:p>
                      <a:pPr algn="ctr"/>
                      <a:r>
                        <a:rPr lang="en-US" sz="1200" dirty="0" err="1"/>
                        <a:t>User_visits_per_page</a:t>
                      </a:r>
                      <a:endParaRPr lang="en-US" sz="1200" dirty="0"/>
                    </a:p>
                  </a:txBody>
                  <a:tcPr/>
                </a:tc>
                <a:extLst>
                  <a:ext uri="{0D108BD9-81ED-4DB2-BD59-A6C34878D82A}">
                    <a16:rowId xmlns:a16="http://schemas.microsoft.com/office/drawing/2014/main" val="3377463127"/>
                  </a:ext>
                </a:extLst>
              </a:tr>
              <a:tr h="273054">
                <a:tc>
                  <a:txBody>
                    <a:bodyPr/>
                    <a:lstStyle/>
                    <a:p>
                      <a:pPr algn="ctr"/>
                      <a:r>
                        <a:rPr lang="en-US" sz="1200" dirty="0"/>
                        <a:t>1 – </a:t>
                      </a:r>
                      <a:r>
                        <a:rPr lang="en-US" sz="1200" dirty="0" err="1"/>
                        <a:t>landing_page</a:t>
                      </a:r>
                      <a:endParaRPr lang="en-US" sz="1200" dirty="0"/>
                    </a:p>
                  </a:txBody>
                  <a:tcPr/>
                </a:tc>
                <a:tc>
                  <a:txBody>
                    <a:bodyPr/>
                    <a:lstStyle/>
                    <a:p>
                      <a:pPr algn="ctr"/>
                      <a:r>
                        <a:rPr lang="en-US" sz="1200" dirty="0"/>
                        <a:t>1979</a:t>
                      </a:r>
                    </a:p>
                  </a:txBody>
                  <a:tcPr/>
                </a:tc>
                <a:extLst>
                  <a:ext uri="{0D108BD9-81ED-4DB2-BD59-A6C34878D82A}">
                    <a16:rowId xmlns:a16="http://schemas.microsoft.com/office/drawing/2014/main" val="351859609"/>
                  </a:ext>
                </a:extLst>
              </a:tr>
              <a:tr h="273054">
                <a:tc>
                  <a:txBody>
                    <a:bodyPr/>
                    <a:lstStyle/>
                    <a:p>
                      <a:pPr algn="ctr"/>
                      <a:r>
                        <a:rPr lang="en-US" sz="1200" dirty="0"/>
                        <a:t>2 - </a:t>
                      </a:r>
                      <a:r>
                        <a:rPr lang="en-US" sz="1200" dirty="0" err="1"/>
                        <a:t>shopping_cart</a:t>
                      </a:r>
                      <a:endParaRPr lang="en-US" sz="1200" dirty="0"/>
                    </a:p>
                  </a:txBody>
                  <a:tcPr/>
                </a:tc>
                <a:tc>
                  <a:txBody>
                    <a:bodyPr/>
                    <a:lstStyle/>
                    <a:p>
                      <a:pPr algn="ctr"/>
                      <a:r>
                        <a:rPr lang="en-US" sz="1200" dirty="0"/>
                        <a:t>1881</a:t>
                      </a:r>
                    </a:p>
                  </a:txBody>
                  <a:tcPr/>
                </a:tc>
                <a:extLst>
                  <a:ext uri="{0D108BD9-81ED-4DB2-BD59-A6C34878D82A}">
                    <a16:rowId xmlns:a16="http://schemas.microsoft.com/office/drawing/2014/main" val="1441751610"/>
                  </a:ext>
                </a:extLst>
              </a:tr>
              <a:tr h="273054">
                <a:tc>
                  <a:txBody>
                    <a:bodyPr/>
                    <a:lstStyle/>
                    <a:p>
                      <a:pPr algn="ctr"/>
                      <a:r>
                        <a:rPr lang="en-US" sz="1200" dirty="0"/>
                        <a:t>3 - checkout</a:t>
                      </a:r>
                    </a:p>
                  </a:txBody>
                  <a:tcPr/>
                </a:tc>
                <a:tc>
                  <a:txBody>
                    <a:bodyPr/>
                    <a:lstStyle/>
                    <a:p>
                      <a:pPr algn="ctr"/>
                      <a:r>
                        <a:rPr lang="en-US" sz="1200" dirty="0"/>
                        <a:t>1431</a:t>
                      </a:r>
                    </a:p>
                  </a:txBody>
                  <a:tcPr/>
                </a:tc>
                <a:extLst>
                  <a:ext uri="{0D108BD9-81ED-4DB2-BD59-A6C34878D82A}">
                    <a16:rowId xmlns:a16="http://schemas.microsoft.com/office/drawing/2014/main" val="2825635931"/>
                  </a:ext>
                </a:extLst>
              </a:tr>
              <a:tr h="273054">
                <a:tc>
                  <a:txBody>
                    <a:bodyPr/>
                    <a:lstStyle/>
                    <a:p>
                      <a:pPr algn="ctr"/>
                      <a:r>
                        <a:rPr lang="en-US" sz="1200" dirty="0"/>
                        <a:t>4 - </a:t>
                      </a:r>
                      <a:r>
                        <a:rPr lang="en-US" sz="1200" dirty="0" err="1"/>
                        <a:t>purhcase</a:t>
                      </a:r>
                      <a:endParaRPr lang="en-US" sz="1200" dirty="0"/>
                    </a:p>
                  </a:txBody>
                  <a:tcPr/>
                </a:tc>
                <a:tc>
                  <a:txBody>
                    <a:bodyPr/>
                    <a:lstStyle/>
                    <a:p>
                      <a:pPr algn="ctr"/>
                      <a:r>
                        <a:rPr lang="en-US" sz="1200" dirty="0"/>
                        <a:t>361</a:t>
                      </a:r>
                    </a:p>
                  </a:txBody>
                  <a:tcPr/>
                </a:tc>
                <a:extLst>
                  <a:ext uri="{0D108BD9-81ED-4DB2-BD59-A6C34878D82A}">
                    <a16:rowId xmlns:a16="http://schemas.microsoft.com/office/drawing/2014/main" val="795644932"/>
                  </a:ext>
                </a:extLst>
              </a:tr>
            </a:tbl>
          </a:graphicData>
        </a:graphic>
      </p:graphicFrame>
      <p:sp>
        <p:nvSpPr>
          <p:cNvPr id="7" name="TextBox 6">
            <a:extLst>
              <a:ext uri="{FF2B5EF4-FFF2-40B4-BE49-F238E27FC236}">
                <a16:creationId xmlns:a16="http://schemas.microsoft.com/office/drawing/2014/main" id="{DDA5ED4E-628C-0249-B12D-6442EF271041}"/>
              </a:ext>
            </a:extLst>
          </p:cNvPr>
          <p:cNvSpPr txBox="1"/>
          <p:nvPr/>
        </p:nvSpPr>
        <p:spPr>
          <a:xfrm>
            <a:off x="8452238" y="4866197"/>
            <a:ext cx="3321878" cy="430887"/>
          </a:xfrm>
          <a:prstGeom prst="rect">
            <a:avLst/>
          </a:prstGeom>
          <a:noFill/>
        </p:spPr>
        <p:txBody>
          <a:bodyPr wrap="square" rtlCol="0">
            <a:spAutoFit/>
          </a:bodyPr>
          <a:lstStyle/>
          <a:p>
            <a:r>
              <a:rPr lang="en-US" sz="1100" dirty="0"/>
              <a:t>Lack of “stickiness”</a:t>
            </a:r>
          </a:p>
          <a:p>
            <a:r>
              <a:rPr lang="en-US" sz="1100" dirty="0"/>
              <a:t>Funnel analysis – loss of customer by page.</a:t>
            </a:r>
          </a:p>
        </p:txBody>
      </p:sp>
      <p:pic>
        <p:nvPicPr>
          <p:cNvPr id="8" name="Picture 7">
            <a:extLst>
              <a:ext uri="{FF2B5EF4-FFF2-40B4-BE49-F238E27FC236}">
                <a16:creationId xmlns:a16="http://schemas.microsoft.com/office/drawing/2014/main" id="{D6DEEEB0-3026-754A-8EA1-123BE9EECDBF}"/>
              </a:ext>
            </a:extLst>
          </p:cNvPr>
          <p:cNvPicPr>
            <a:picLocks noChangeAspect="1"/>
          </p:cNvPicPr>
          <p:nvPr/>
        </p:nvPicPr>
        <p:blipFill>
          <a:blip r:embed="rId2"/>
          <a:stretch>
            <a:fillRect/>
          </a:stretch>
        </p:blipFill>
        <p:spPr>
          <a:xfrm>
            <a:off x="5531048" y="5997285"/>
            <a:ext cx="2812277" cy="727162"/>
          </a:xfrm>
          <a:prstGeom prst="rect">
            <a:avLst/>
          </a:prstGeom>
        </p:spPr>
      </p:pic>
      <p:sp>
        <p:nvSpPr>
          <p:cNvPr id="11" name="Rectangle 10">
            <a:extLst>
              <a:ext uri="{FF2B5EF4-FFF2-40B4-BE49-F238E27FC236}">
                <a16:creationId xmlns:a16="http://schemas.microsoft.com/office/drawing/2014/main" id="{B8E936DD-7894-514D-86FE-D3EB9A84D744}"/>
              </a:ext>
            </a:extLst>
          </p:cNvPr>
          <p:cNvSpPr/>
          <p:nvPr/>
        </p:nvSpPr>
        <p:spPr>
          <a:xfrm>
            <a:off x="1251678" y="1642669"/>
            <a:ext cx="10178322" cy="2246769"/>
          </a:xfrm>
          <a:prstGeom prst="rect">
            <a:avLst/>
          </a:prstGeom>
        </p:spPr>
        <p:txBody>
          <a:bodyPr wrap="square">
            <a:spAutoFit/>
          </a:bodyPr>
          <a:lstStyle/>
          <a:p>
            <a:r>
              <a:rPr lang="en-US" sz="1400" dirty="0"/>
              <a:t>Generating Sales: </a:t>
            </a:r>
          </a:p>
          <a:p>
            <a:pPr marL="285750" indent="-285750">
              <a:buFont typeface="Arial" panose="020B0604020202020204" pitchFamily="34" charset="0"/>
              <a:buChar char="•"/>
            </a:pPr>
            <a:r>
              <a:rPr lang="en-US" sz="1400" dirty="0"/>
              <a:t>18.24% of people who visit </a:t>
            </a:r>
            <a:r>
              <a:rPr lang="en-US" sz="1400" dirty="0" err="1"/>
              <a:t>CoolTShirts</a:t>
            </a:r>
            <a:r>
              <a:rPr lang="en-US" sz="1400" dirty="0"/>
              <a:t> become customers.</a:t>
            </a:r>
          </a:p>
          <a:p>
            <a:pPr marL="285750" indent="-285750">
              <a:buFont typeface="Arial" panose="020B0604020202020204" pitchFamily="34" charset="0"/>
              <a:buChar char="•"/>
            </a:pPr>
            <a:r>
              <a:rPr lang="en-US" sz="1400" dirty="0"/>
              <a:t>Only 25 sales are be attributed to story like campaigns. While these are valuable in engaging customers initially they generate very few sales. </a:t>
            </a:r>
          </a:p>
          <a:p>
            <a:pPr marL="285750" indent="-285750">
              <a:buFont typeface="Arial" panose="020B0604020202020204" pitchFamily="34" charset="0"/>
              <a:buChar char="•"/>
            </a:pPr>
            <a:r>
              <a:rPr lang="en-US" sz="1400" dirty="0"/>
              <a:t>Clients need to be reminded to stay engaged.  The table below shows the loss of users at each page. </a:t>
            </a:r>
          </a:p>
          <a:p>
            <a:pPr marL="285750" indent="-285750">
              <a:buFont typeface="Arial" panose="020B0604020202020204" pitchFamily="34" charset="0"/>
              <a:buChar char="•"/>
            </a:pPr>
            <a:r>
              <a:rPr lang="en-US" sz="1400" dirty="0"/>
              <a:t>Its through these reminders (retargeting) that most sales are generated. These campaigns account for 78% of all sales. Story campaigns by contrast are less than 10%.</a:t>
            </a:r>
          </a:p>
          <a:p>
            <a:pPr marL="285750" indent="-285750">
              <a:buFont typeface="Arial" panose="020B0604020202020204" pitchFamily="34" charset="0"/>
              <a:buChar char="•"/>
            </a:pPr>
            <a:r>
              <a:rPr lang="en-US" sz="1400" dirty="0"/>
              <a:t>Additionally to generate sales </a:t>
            </a:r>
            <a:r>
              <a:rPr lang="en-US" sz="1400" dirty="0" err="1"/>
              <a:t>CoolTShirts</a:t>
            </a:r>
            <a:r>
              <a:rPr lang="en-US" sz="1400" dirty="0"/>
              <a:t> engage in direct marketing, making use of sources such as email and </a:t>
            </a:r>
            <a:r>
              <a:rPr lang="en-US" sz="1400" dirty="0" err="1"/>
              <a:t>facebook</a:t>
            </a:r>
            <a:r>
              <a:rPr lang="en-US" sz="1400" dirty="0"/>
              <a:t>.  A change of tact from the indirect sources that generate first touches. Sales from direct marketing sources account for 78.12% of sales vs 21.88% via other means. </a:t>
            </a:r>
          </a:p>
        </p:txBody>
      </p:sp>
      <p:graphicFrame>
        <p:nvGraphicFramePr>
          <p:cNvPr id="13" name="Chart 12">
            <a:extLst>
              <a:ext uri="{FF2B5EF4-FFF2-40B4-BE49-F238E27FC236}">
                <a16:creationId xmlns:a16="http://schemas.microsoft.com/office/drawing/2014/main" id="{ABC8AAB3-FF3B-BD44-9D0E-C7374C78F4AA}"/>
              </a:ext>
            </a:extLst>
          </p:cNvPr>
          <p:cNvGraphicFramePr/>
          <p:nvPr>
            <p:extLst>
              <p:ext uri="{D42A27DB-BD31-4B8C-83A1-F6EECF244321}">
                <p14:modId xmlns:p14="http://schemas.microsoft.com/office/powerpoint/2010/main" val="1141509360"/>
              </p:ext>
            </p:extLst>
          </p:nvPr>
        </p:nvGraphicFramePr>
        <p:xfrm>
          <a:off x="1084648" y="3863546"/>
          <a:ext cx="4096951" cy="28609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804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1CE8-7AE1-F248-9150-058CF2A5D6D7}"/>
              </a:ext>
            </a:extLst>
          </p:cNvPr>
          <p:cNvSpPr>
            <a:spLocks noGrp="1"/>
          </p:cNvSpPr>
          <p:nvPr>
            <p:ph type="title"/>
          </p:nvPr>
        </p:nvSpPr>
        <p:spPr>
          <a:xfrm>
            <a:off x="1078524" y="1231506"/>
            <a:ext cx="6145284" cy="4394988"/>
          </a:xfrm>
        </p:spPr>
        <p:txBody>
          <a:bodyPr vert="horz" lIns="91440" tIns="45720" rIns="91440" bIns="45720" rtlCol="0" anchor="ctr">
            <a:normAutofit/>
          </a:bodyPr>
          <a:lstStyle/>
          <a:p>
            <a:pPr algn="r"/>
            <a:r>
              <a:rPr lang="en-US" sz="4800" spc="800" dirty="0"/>
              <a:t>Optimizing the campaign</a:t>
            </a:r>
          </a:p>
        </p:txBody>
      </p:sp>
    </p:spTree>
    <p:extLst>
      <p:ext uri="{BB962C8B-B14F-4D97-AF65-F5344CB8AC3E}">
        <p14:creationId xmlns:p14="http://schemas.microsoft.com/office/powerpoint/2010/main" val="386337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2B04-C2F7-B34A-98A9-C89429EF37F7}"/>
              </a:ext>
            </a:extLst>
          </p:cNvPr>
          <p:cNvSpPr>
            <a:spLocks noGrp="1"/>
          </p:cNvSpPr>
          <p:nvPr>
            <p:ph type="title"/>
          </p:nvPr>
        </p:nvSpPr>
        <p:spPr>
          <a:xfrm>
            <a:off x="4987637" y="218371"/>
            <a:ext cx="6970624" cy="1492132"/>
          </a:xfrm>
        </p:spPr>
        <p:txBody>
          <a:bodyPr>
            <a:normAutofit fontScale="90000"/>
          </a:bodyPr>
          <a:lstStyle/>
          <a:p>
            <a:r>
              <a:rPr lang="en-US" dirty="0"/>
              <a:t>Campaigns to continue</a:t>
            </a:r>
            <a:br>
              <a:rPr lang="en-US" dirty="0"/>
            </a:br>
            <a:r>
              <a:rPr lang="en-US" dirty="0"/>
              <a:t>			 - rationale</a:t>
            </a:r>
          </a:p>
        </p:txBody>
      </p:sp>
      <p:sp>
        <p:nvSpPr>
          <p:cNvPr id="3" name="Content Placeholder 2">
            <a:extLst>
              <a:ext uri="{FF2B5EF4-FFF2-40B4-BE49-F238E27FC236}">
                <a16:creationId xmlns:a16="http://schemas.microsoft.com/office/drawing/2014/main" id="{A82B6F36-0FD1-4649-ABFC-5993C62D8457}"/>
              </a:ext>
            </a:extLst>
          </p:cNvPr>
          <p:cNvSpPr>
            <a:spLocks noGrp="1"/>
          </p:cNvSpPr>
          <p:nvPr>
            <p:ph idx="1"/>
          </p:nvPr>
        </p:nvSpPr>
        <p:spPr/>
        <p:txBody>
          <a:bodyPr>
            <a:normAutofit/>
          </a:bodyPr>
          <a:lstStyle/>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7A1A46A3-9DD7-E14F-8D04-9D5EA0D7E9AF}"/>
              </a:ext>
            </a:extLst>
          </p:cNvPr>
          <p:cNvGraphicFramePr>
            <a:graphicFrameLocks noGrp="1"/>
          </p:cNvGraphicFramePr>
          <p:nvPr>
            <p:extLst>
              <p:ext uri="{D42A27DB-BD31-4B8C-83A1-F6EECF244321}">
                <p14:modId xmlns:p14="http://schemas.microsoft.com/office/powerpoint/2010/main" val="4049195527"/>
              </p:ext>
            </p:extLst>
          </p:nvPr>
        </p:nvGraphicFramePr>
        <p:xfrm>
          <a:off x="980095" y="3669607"/>
          <a:ext cx="10721487" cy="3058905"/>
        </p:xfrm>
        <a:graphic>
          <a:graphicData uri="http://schemas.openxmlformats.org/drawingml/2006/table">
            <a:tbl>
              <a:tblPr firstRow="1" bandRow="1">
                <a:tableStyleId>{5C22544A-7EE6-4342-B048-85BDC9FD1C3A}</a:tableStyleId>
              </a:tblPr>
              <a:tblGrid>
                <a:gridCol w="2394903">
                  <a:extLst>
                    <a:ext uri="{9D8B030D-6E8A-4147-A177-3AD203B41FA5}">
                      <a16:colId xmlns:a16="http://schemas.microsoft.com/office/drawing/2014/main" val="116748239"/>
                    </a:ext>
                  </a:extLst>
                </a:gridCol>
                <a:gridCol w="1387764">
                  <a:extLst>
                    <a:ext uri="{9D8B030D-6E8A-4147-A177-3AD203B41FA5}">
                      <a16:colId xmlns:a16="http://schemas.microsoft.com/office/drawing/2014/main" val="2280787504"/>
                    </a:ext>
                  </a:extLst>
                </a:gridCol>
                <a:gridCol w="1387764">
                  <a:extLst>
                    <a:ext uri="{9D8B030D-6E8A-4147-A177-3AD203B41FA5}">
                      <a16:colId xmlns:a16="http://schemas.microsoft.com/office/drawing/2014/main" val="447610696"/>
                    </a:ext>
                  </a:extLst>
                </a:gridCol>
                <a:gridCol w="1387764">
                  <a:extLst>
                    <a:ext uri="{9D8B030D-6E8A-4147-A177-3AD203B41FA5}">
                      <a16:colId xmlns:a16="http://schemas.microsoft.com/office/drawing/2014/main" val="4092359311"/>
                    </a:ext>
                  </a:extLst>
                </a:gridCol>
                <a:gridCol w="1387764">
                  <a:extLst>
                    <a:ext uri="{9D8B030D-6E8A-4147-A177-3AD203B41FA5}">
                      <a16:colId xmlns:a16="http://schemas.microsoft.com/office/drawing/2014/main" val="2006393895"/>
                    </a:ext>
                  </a:extLst>
                </a:gridCol>
                <a:gridCol w="1387764">
                  <a:extLst>
                    <a:ext uri="{9D8B030D-6E8A-4147-A177-3AD203B41FA5}">
                      <a16:colId xmlns:a16="http://schemas.microsoft.com/office/drawing/2014/main" val="3523206567"/>
                    </a:ext>
                  </a:extLst>
                </a:gridCol>
                <a:gridCol w="1387764">
                  <a:extLst>
                    <a:ext uri="{9D8B030D-6E8A-4147-A177-3AD203B41FA5}">
                      <a16:colId xmlns:a16="http://schemas.microsoft.com/office/drawing/2014/main" val="282505961"/>
                    </a:ext>
                  </a:extLst>
                </a:gridCol>
              </a:tblGrid>
              <a:tr h="488379">
                <a:tc>
                  <a:txBody>
                    <a:bodyPr/>
                    <a:lstStyle/>
                    <a:p>
                      <a:r>
                        <a:rPr lang="en-US" sz="1400" dirty="0"/>
                        <a:t>Campaign</a:t>
                      </a:r>
                    </a:p>
                  </a:txBody>
                  <a:tcPr/>
                </a:tc>
                <a:tc>
                  <a:txBody>
                    <a:bodyPr/>
                    <a:lstStyle/>
                    <a:p>
                      <a:r>
                        <a:rPr lang="en-US" sz="1400" dirty="0"/>
                        <a:t>No. first touch</a:t>
                      </a:r>
                    </a:p>
                  </a:txBody>
                  <a:tcPr/>
                </a:tc>
                <a:tc>
                  <a:txBody>
                    <a:bodyPr/>
                    <a:lstStyle/>
                    <a:p>
                      <a:r>
                        <a:rPr lang="en-US" sz="1400" dirty="0"/>
                        <a:t>% of first touch</a:t>
                      </a:r>
                    </a:p>
                  </a:txBody>
                  <a:tcPr/>
                </a:tc>
                <a:tc>
                  <a:txBody>
                    <a:bodyPr/>
                    <a:lstStyle/>
                    <a:p>
                      <a:r>
                        <a:rPr lang="en-US" sz="1400" dirty="0"/>
                        <a:t>No. last touch</a:t>
                      </a:r>
                    </a:p>
                  </a:txBody>
                  <a:tcPr/>
                </a:tc>
                <a:tc>
                  <a:txBody>
                    <a:bodyPr/>
                    <a:lstStyle/>
                    <a:p>
                      <a:r>
                        <a:rPr lang="en-US" sz="1400" dirty="0"/>
                        <a:t>% of last touch</a:t>
                      </a:r>
                    </a:p>
                  </a:txBody>
                  <a:tcPr/>
                </a:tc>
                <a:tc>
                  <a:txBody>
                    <a:bodyPr/>
                    <a:lstStyle/>
                    <a:p>
                      <a:r>
                        <a:rPr lang="en-US" sz="1400" dirty="0"/>
                        <a:t>No. of sales</a:t>
                      </a:r>
                    </a:p>
                  </a:txBody>
                  <a:tcPr/>
                </a:tc>
                <a:tc>
                  <a:txBody>
                    <a:bodyPr/>
                    <a:lstStyle/>
                    <a:p>
                      <a:r>
                        <a:rPr lang="en-US" sz="1400" dirty="0"/>
                        <a:t>% of sales</a:t>
                      </a:r>
                    </a:p>
                  </a:txBody>
                  <a:tcPr/>
                </a:tc>
                <a:extLst>
                  <a:ext uri="{0D108BD9-81ED-4DB2-BD59-A6C34878D82A}">
                    <a16:rowId xmlns:a16="http://schemas.microsoft.com/office/drawing/2014/main" val="2821578790"/>
                  </a:ext>
                </a:extLst>
              </a:tr>
              <a:tr h="209305">
                <a:tc>
                  <a:txBody>
                    <a:bodyPr/>
                    <a:lstStyle/>
                    <a:p>
                      <a:pPr algn="ctr"/>
                      <a:r>
                        <a:rPr lang="en-US" sz="1050" dirty="0">
                          <a:highlight>
                            <a:srgbClr val="FFFF00"/>
                          </a:highlight>
                        </a:rPr>
                        <a:t>Weekly newsletter</a:t>
                      </a:r>
                    </a:p>
                  </a:txBody>
                  <a:tcPr/>
                </a:tc>
                <a:tc>
                  <a:txBody>
                    <a:bodyPr/>
                    <a:lstStyle/>
                    <a:p>
                      <a:pPr algn="ctr"/>
                      <a:r>
                        <a:rPr lang="en-US" sz="1050" dirty="0">
                          <a:highlight>
                            <a:srgbClr val="FFFF00"/>
                          </a:highlight>
                        </a:rPr>
                        <a:t>0</a:t>
                      </a:r>
                    </a:p>
                  </a:txBody>
                  <a:tcPr/>
                </a:tc>
                <a:tc>
                  <a:txBody>
                    <a:bodyPr/>
                    <a:lstStyle/>
                    <a:p>
                      <a:pPr algn="ctr"/>
                      <a:r>
                        <a:rPr lang="en-US" sz="1050" dirty="0">
                          <a:highlight>
                            <a:srgbClr val="FFFF00"/>
                          </a:highlight>
                        </a:rPr>
                        <a:t>0</a:t>
                      </a:r>
                    </a:p>
                  </a:txBody>
                  <a:tcPr/>
                </a:tc>
                <a:tc>
                  <a:txBody>
                    <a:bodyPr/>
                    <a:lstStyle/>
                    <a:p>
                      <a:pPr algn="ctr"/>
                      <a:r>
                        <a:rPr lang="en-US" sz="1050" dirty="0">
                          <a:highlight>
                            <a:srgbClr val="FFFF00"/>
                          </a:highlight>
                        </a:rPr>
                        <a:t>447</a:t>
                      </a:r>
                    </a:p>
                  </a:txBody>
                  <a:tcPr/>
                </a:tc>
                <a:tc>
                  <a:txBody>
                    <a:bodyPr/>
                    <a:lstStyle/>
                    <a:p>
                      <a:pPr algn="ctr"/>
                      <a:r>
                        <a:rPr lang="en-US" sz="1050" dirty="0">
                          <a:highlight>
                            <a:srgbClr val="FFFF00"/>
                          </a:highlight>
                        </a:rPr>
                        <a:t>23</a:t>
                      </a:r>
                    </a:p>
                  </a:txBody>
                  <a:tcPr/>
                </a:tc>
                <a:tc>
                  <a:txBody>
                    <a:bodyPr/>
                    <a:lstStyle/>
                    <a:p>
                      <a:pPr algn="ctr"/>
                      <a:r>
                        <a:rPr lang="en-US" sz="1050" dirty="0">
                          <a:highlight>
                            <a:srgbClr val="FFFF00"/>
                          </a:highlight>
                        </a:rPr>
                        <a:t>115</a:t>
                      </a:r>
                    </a:p>
                  </a:txBody>
                  <a:tcPr/>
                </a:tc>
                <a:tc>
                  <a:txBody>
                    <a:bodyPr/>
                    <a:lstStyle/>
                    <a:p>
                      <a:pPr algn="ctr"/>
                      <a:r>
                        <a:rPr lang="en-US" sz="1050" dirty="0">
                          <a:highlight>
                            <a:srgbClr val="FFFF00"/>
                          </a:highlight>
                        </a:rPr>
                        <a:t>32</a:t>
                      </a:r>
                    </a:p>
                  </a:txBody>
                  <a:tcPr/>
                </a:tc>
                <a:extLst>
                  <a:ext uri="{0D108BD9-81ED-4DB2-BD59-A6C34878D82A}">
                    <a16:rowId xmlns:a16="http://schemas.microsoft.com/office/drawing/2014/main" val="4015419957"/>
                  </a:ext>
                </a:extLst>
              </a:tr>
              <a:tr h="209305">
                <a:tc>
                  <a:txBody>
                    <a:bodyPr/>
                    <a:lstStyle/>
                    <a:p>
                      <a:pPr algn="ctr"/>
                      <a:r>
                        <a:rPr lang="en-US" sz="1050" dirty="0" err="1">
                          <a:highlight>
                            <a:srgbClr val="FFFF00"/>
                          </a:highlight>
                        </a:rPr>
                        <a:t>Retargetting</a:t>
                      </a:r>
                      <a:r>
                        <a:rPr lang="en-US" sz="1050" dirty="0">
                          <a:highlight>
                            <a:srgbClr val="FFFF00"/>
                          </a:highlight>
                        </a:rPr>
                        <a:t> ad</a:t>
                      </a:r>
                    </a:p>
                  </a:txBody>
                  <a:tcPr/>
                </a:tc>
                <a:tc>
                  <a:txBody>
                    <a:bodyPr/>
                    <a:lstStyle/>
                    <a:p>
                      <a:pPr algn="ctr"/>
                      <a:r>
                        <a:rPr lang="en-US" sz="1050" dirty="0">
                          <a:highlight>
                            <a:srgbClr val="FFFF00"/>
                          </a:highlight>
                        </a:rPr>
                        <a:t>0</a:t>
                      </a:r>
                    </a:p>
                  </a:txBody>
                  <a:tcPr/>
                </a:tc>
                <a:tc>
                  <a:txBody>
                    <a:bodyPr/>
                    <a:lstStyle/>
                    <a:p>
                      <a:pPr algn="ctr"/>
                      <a:r>
                        <a:rPr lang="en-US" sz="1050" dirty="0">
                          <a:highlight>
                            <a:srgbClr val="FFFF00"/>
                          </a:highlight>
                        </a:rPr>
                        <a:t>0</a:t>
                      </a:r>
                    </a:p>
                  </a:txBody>
                  <a:tcPr/>
                </a:tc>
                <a:tc>
                  <a:txBody>
                    <a:bodyPr/>
                    <a:lstStyle/>
                    <a:p>
                      <a:pPr algn="ctr"/>
                      <a:r>
                        <a:rPr lang="en-US" sz="1050" dirty="0">
                          <a:highlight>
                            <a:srgbClr val="FFFF00"/>
                          </a:highlight>
                        </a:rPr>
                        <a:t>443</a:t>
                      </a:r>
                    </a:p>
                  </a:txBody>
                  <a:tcPr/>
                </a:tc>
                <a:tc>
                  <a:txBody>
                    <a:bodyPr/>
                    <a:lstStyle/>
                    <a:p>
                      <a:pPr algn="ctr"/>
                      <a:r>
                        <a:rPr lang="en-US" sz="1050" dirty="0">
                          <a:highlight>
                            <a:srgbClr val="FFFF00"/>
                          </a:highlight>
                        </a:rPr>
                        <a:t>22</a:t>
                      </a:r>
                    </a:p>
                  </a:txBody>
                  <a:tcPr/>
                </a:tc>
                <a:tc>
                  <a:txBody>
                    <a:bodyPr/>
                    <a:lstStyle/>
                    <a:p>
                      <a:pPr algn="ctr"/>
                      <a:r>
                        <a:rPr lang="en-US" sz="1050" dirty="0">
                          <a:highlight>
                            <a:srgbClr val="FFFF00"/>
                          </a:highlight>
                        </a:rPr>
                        <a:t>113</a:t>
                      </a:r>
                    </a:p>
                  </a:txBody>
                  <a:tcPr/>
                </a:tc>
                <a:tc>
                  <a:txBody>
                    <a:bodyPr/>
                    <a:lstStyle/>
                    <a:p>
                      <a:pPr algn="ctr"/>
                      <a:r>
                        <a:rPr lang="en-US" sz="1050" dirty="0">
                          <a:highlight>
                            <a:srgbClr val="FFFF00"/>
                          </a:highlight>
                        </a:rPr>
                        <a:t>31</a:t>
                      </a:r>
                    </a:p>
                  </a:txBody>
                  <a:tcPr/>
                </a:tc>
                <a:extLst>
                  <a:ext uri="{0D108BD9-81ED-4DB2-BD59-A6C34878D82A}">
                    <a16:rowId xmlns:a16="http://schemas.microsoft.com/office/drawing/2014/main" val="2018352230"/>
                  </a:ext>
                </a:extLst>
              </a:tr>
              <a:tr h="348842">
                <a:tc>
                  <a:txBody>
                    <a:bodyPr/>
                    <a:lstStyle/>
                    <a:p>
                      <a:pPr algn="ctr"/>
                      <a:r>
                        <a:rPr lang="en-US" sz="1050" dirty="0" err="1">
                          <a:highlight>
                            <a:srgbClr val="00FFFF"/>
                          </a:highlight>
                        </a:rPr>
                        <a:t>Retargetting</a:t>
                      </a:r>
                      <a:r>
                        <a:rPr lang="en-US" sz="1050" dirty="0">
                          <a:highlight>
                            <a:srgbClr val="00FFFF"/>
                          </a:highlight>
                        </a:rPr>
                        <a:t> campaign</a:t>
                      </a:r>
                    </a:p>
                  </a:txBody>
                  <a:tcPr/>
                </a:tc>
                <a:tc>
                  <a:txBody>
                    <a:bodyPr/>
                    <a:lstStyle/>
                    <a:p>
                      <a:pPr algn="ctr"/>
                      <a:r>
                        <a:rPr lang="en-US" sz="1050" dirty="0">
                          <a:highlight>
                            <a:srgbClr val="00FFFF"/>
                          </a:highlight>
                        </a:rPr>
                        <a:t>0</a:t>
                      </a:r>
                    </a:p>
                  </a:txBody>
                  <a:tcPr/>
                </a:tc>
                <a:tc>
                  <a:txBody>
                    <a:bodyPr/>
                    <a:lstStyle/>
                    <a:p>
                      <a:pPr algn="ctr"/>
                      <a:r>
                        <a:rPr lang="en-US" sz="1050" dirty="0">
                          <a:highlight>
                            <a:srgbClr val="00FFFF"/>
                          </a:highlight>
                        </a:rPr>
                        <a:t>0</a:t>
                      </a:r>
                    </a:p>
                  </a:txBody>
                  <a:tcPr/>
                </a:tc>
                <a:tc>
                  <a:txBody>
                    <a:bodyPr/>
                    <a:lstStyle/>
                    <a:p>
                      <a:pPr algn="ctr"/>
                      <a:r>
                        <a:rPr lang="en-US" sz="1050" dirty="0">
                          <a:highlight>
                            <a:srgbClr val="00FFFF"/>
                          </a:highlight>
                        </a:rPr>
                        <a:t>245</a:t>
                      </a:r>
                    </a:p>
                  </a:txBody>
                  <a:tcPr/>
                </a:tc>
                <a:tc>
                  <a:txBody>
                    <a:bodyPr/>
                    <a:lstStyle/>
                    <a:p>
                      <a:pPr algn="ctr"/>
                      <a:r>
                        <a:rPr lang="en-US" sz="1050" dirty="0">
                          <a:highlight>
                            <a:srgbClr val="00FFFF"/>
                          </a:highlight>
                        </a:rPr>
                        <a:t>12</a:t>
                      </a:r>
                    </a:p>
                  </a:txBody>
                  <a:tcPr/>
                </a:tc>
                <a:tc>
                  <a:txBody>
                    <a:bodyPr/>
                    <a:lstStyle/>
                    <a:p>
                      <a:pPr algn="ctr"/>
                      <a:r>
                        <a:rPr lang="en-US" sz="1050" dirty="0">
                          <a:highlight>
                            <a:srgbClr val="00FFFF"/>
                          </a:highlight>
                        </a:rPr>
                        <a:t>54</a:t>
                      </a:r>
                    </a:p>
                  </a:txBody>
                  <a:tcPr/>
                </a:tc>
                <a:tc>
                  <a:txBody>
                    <a:bodyPr/>
                    <a:lstStyle/>
                    <a:p>
                      <a:pPr algn="ctr"/>
                      <a:r>
                        <a:rPr lang="en-US" sz="1050" dirty="0">
                          <a:highlight>
                            <a:srgbClr val="00FFFF"/>
                          </a:highlight>
                        </a:rPr>
                        <a:t>14</a:t>
                      </a:r>
                    </a:p>
                  </a:txBody>
                  <a:tcPr/>
                </a:tc>
                <a:extLst>
                  <a:ext uri="{0D108BD9-81ED-4DB2-BD59-A6C34878D82A}">
                    <a16:rowId xmlns:a16="http://schemas.microsoft.com/office/drawing/2014/main" val="316518902"/>
                  </a:ext>
                </a:extLst>
              </a:tr>
              <a:tr h="348842">
                <a:tc>
                  <a:txBody>
                    <a:bodyPr/>
                    <a:lstStyle/>
                    <a:p>
                      <a:pPr algn="ctr"/>
                      <a:r>
                        <a:rPr lang="en-US" sz="1050" dirty="0">
                          <a:highlight>
                            <a:srgbClr val="FFFF00"/>
                          </a:highlight>
                        </a:rPr>
                        <a:t>Getting to know cool </a:t>
                      </a:r>
                      <a:r>
                        <a:rPr lang="en-US" sz="1050" dirty="0" err="1">
                          <a:highlight>
                            <a:srgbClr val="FFFF00"/>
                          </a:highlight>
                        </a:rPr>
                        <a:t>tshirts</a:t>
                      </a:r>
                      <a:endParaRPr lang="en-US" sz="1050" dirty="0">
                        <a:highlight>
                          <a:srgbClr val="FFFF00"/>
                        </a:highlight>
                      </a:endParaRPr>
                    </a:p>
                  </a:txBody>
                  <a:tcPr/>
                </a:tc>
                <a:tc>
                  <a:txBody>
                    <a:bodyPr/>
                    <a:lstStyle/>
                    <a:p>
                      <a:pPr algn="ctr"/>
                      <a:r>
                        <a:rPr lang="en-US" sz="1050" dirty="0">
                          <a:highlight>
                            <a:srgbClr val="FFFF00"/>
                          </a:highlight>
                        </a:rPr>
                        <a:t>612</a:t>
                      </a:r>
                    </a:p>
                  </a:txBody>
                  <a:tcPr/>
                </a:tc>
                <a:tc>
                  <a:txBody>
                    <a:bodyPr/>
                    <a:lstStyle/>
                    <a:p>
                      <a:pPr algn="ctr"/>
                      <a:r>
                        <a:rPr lang="en-US" sz="1050" dirty="0">
                          <a:highlight>
                            <a:srgbClr val="FFFF00"/>
                          </a:highlight>
                        </a:rPr>
                        <a:t>31</a:t>
                      </a:r>
                    </a:p>
                  </a:txBody>
                  <a:tcPr/>
                </a:tc>
                <a:tc>
                  <a:txBody>
                    <a:bodyPr/>
                    <a:lstStyle/>
                    <a:p>
                      <a:pPr algn="ctr"/>
                      <a:r>
                        <a:rPr lang="en-US" sz="1050" dirty="0">
                          <a:highlight>
                            <a:srgbClr val="FFFF00"/>
                          </a:highlight>
                        </a:rPr>
                        <a:t>232</a:t>
                      </a:r>
                    </a:p>
                  </a:txBody>
                  <a:tcPr/>
                </a:tc>
                <a:tc>
                  <a:txBody>
                    <a:bodyPr/>
                    <a:lstStyle/>
                    <a:p>
                      <a:pPr algn="ctr"/>
                      <a:r>
                        <a:rPr lang="en-US" sz="1050" dirty="0">
                          <a:highlight>
                            <a:srgbClr val="FFFF00"/>
                          </a:highlight>
                        </a:rPr>
                        <a:t>12</a:t>
                      </a:r>
                    </a:p>
                  </a:txBody>
                  <a:tcPr/>
                </a:tc>
                <a:tc>
                  <a:txBody>
                    <a:bodyPr/>
                    <a:lstStyle/>
                    <a:p>
                      <a:pPr algn="ctr"/>
                      <a:r>
                        <a:rPr lang="en-US" sz="1050" dirty="0">
                          <a:highlight>
                            <a:srgbClr val="FFFF00"/>
                          </a:highlight>
                        </a:rPr>
                        <a:t>52</a:t>
                      </a:r>
                    </a:p>
                  </a:txBody>
                  <a:tcPr/>
                </a:tc>
                <a:tc>
                  <a:txBody>
                    <a:bodyPr/>
                    <a:lstStyle/>
                    <a:p>
                      <a:pPr algn="ctr"/>
                      <a:r>
                        <a:rPr lang="en-US" sz="1050" dirty="0">
                          <a:highlight>
                            <a:srgbClr val="FFFF00"/>
                          </a:highlight>
                        </a:rPr>
                        <a:t>15</a:t>
                      </a:r>
                    </a:p>
                  </a:txBody>
                  <a:tcPr/>
                </a:tc>
                <a:extLst>
                  <a:ext uri="{0D108BD9-81ED-4DB2-BD59-A6C34878D82A}">
                    <a16:rowId xmlns:a16="http://schemas.microsoft.com/office/drawing/2014/main" val="1918696544"/>
                  </a:ext>
                </a:extLst>
              </a:tr>
              <a:tr h="348842">
                <a:tc>
                  <a:txBody>
                    <a:bodyPr/>
                    <a:lstStyle/>
                    <a:p>
                      <a:pPr algn="ctr"/>
                      <a:r>
                        <a:rPr lang="en-US" sz="1050" dirty="0">
                          <a:highlight>
                            <a:srgbClr val="00FFFF"/>
                          </a:highlight>
                        </a:rPr>
                        <a:t>Ten crazy cool </a:t>
                      </a:r>
                      <a:r>
                        <a:rPr lang="en-US" sz="1050" dirty="0" err="1">
                          <a:highlight>
                            <a:srgbClr val="00FFFF"/>
                          </a:highlight>
                        </a:rPr>
                        <a:t>tshirts</a:t>
                      </a:r>
                      <a:r>
                        <a:rPr lang="en-US" sz="1050" dirty="0">
                          <a:highlight>
                            <a:srgbClr val="00FFFF"/>
                          </a:highlight>
                        </a:rPr>
                        <a:t> facts</a:t>
                      </a:r>
                    </a:p>
                  </a:txBody>
                  <a:tcPr/>
                </a:tc>
                <a:tc>
                  <a:txBody>
                    <a:bodyPr/>
                    <a:lstStyle/>
                    <a:p>
                      <a:pPr algn="ctr"/>
                      <a:r>
                        <a:rPr lang="en-US" sz="1050" dirty="0">
                          <a:highlight>
                            <a:srgbClr val="00FFFF"/>
                          </a:highlight>
                        </a:rPr>
                        <a:t>576</a:t>
                      </a:r>
                    </a:p>
                  </a:txBody>
                  <a:tcPr/>
                </a:tc>
                <a:tc>
                  <a:txBody>
                    <a:bodyPr/>
                    <a:lstStyle/>
                    <a:p>
                      <a:pPr algn="ctr"/>
                      <a:r>
                        <a:rPr lang="en-US" sz="1050" dirty="0">
                          <a:highlight>
                            <a:srgbClr val="00FFFF"/>
                          </a:highlight>
                        </a:rPr>
                        <a:t>29</a:t>
                      </a:r>
                    </a:p>
                  </a:txBody>
                  <a:tcPr/>
                </a:tc>
                <a:tc>
                  <a:txBody>
                    <a:bodyPr/>
                    <a:lstStyle/>
                    <a:p>
                      <a:pPr algn="ctr"/>
                      <a:r>
                        <a:rPr lang="en-US" sz="1050" dirty="0">
                          <a:highlight>
                            <a:srgbClr val="00FFFF"/>
                          </a:highlight>
                        </a:rPr>
                        <a:t>190</a:t>
                      </a:r>
                    </a:p>
                  </a:txBody>
                  <a:tcPr/>
                </a:tc>
                <a:tc>
                  <a:txBody>
                    <a:bodyPr/>
                    <a:lstStyle/>
                    <a:p>
                      <a:pPr algn="ctr"/>
                      <a:r>
                        <a:rPr lang="en-US" sz="1050" dirty="0">
                          <a:highlight>
                            <a:srgbClr val="00FFFF"/>
                          </a:highlight>
                        </a:rPr>
                        <a:t>10</a:t>
                      </a:r>
                    </a:p>
                  </a:txBody>
                  <a:tcPr/>
                </a:tc>
                <a:tc>
                  <a:txBody>
                    <a:bodyPr/>
                    <a:lstStyle/>
                    <a:p>
                      <a:pPr algn="ctr"/>
                      <a:r>
                        <a:rPr lang="en-US" sz="1050" dirty="0">
                          <a:highlight>
                            <a:srgbClr val="00FFFF"/>
                          </a:highlight>
                        </a:rPr>
                        <a:t>9</a:t>
                      </a:r>
                    </a:p>
                  </a:txBody>
                  <a:tcPr/>
                </a:tc>
                <a:tc>
                  <a:txBody>
                    <a:bodyPr/>
                    <a:lstStyle/>
                    <a:p>
                      <a:pPr algn="ctr"/>
                      <a:r>
                        <a:rPr lang="en-US" sz="1050" dirty="0">
                          <a:highlight>
                            <a:srgbClr val="00FFFF"/>
                          </a:highlight>
                        </a:rPr>
                        <a:t>2</a:t>
                      </a:r>
                    </a:p>
                  </a:txBody>
                  <a:tcPr/>
                </a:tc>
                <a:extLst>
                  <a:ext uri="{0D108BD9-81ED-4DB2-BD59-A6C34878D82A}">
                    <a16:rowId xmlns:a16="http://schemas.microsoft.com/office/drawing/2014/main" val="1809647726"/>
                  </a:ext>
                </a:extLst>
              </a:tr>
              <a:tr h="488379">
                <a:tc>
                  <a:txBody>
                    <a:bodyPr/>
                    <a:lstStyle/>
                    <a:p>
                      <a:pPr algn="ctr"/>
                      <a:r>
                        <a:rPr lang="en-US" sz="1050" dirty="0">
                          <a:highlight>
                            <a:srgbClr val="FFFF00"/>
                          </a:highlight>
                        </a:rPr>
                        <a:t>Interview with cool </a:t>
                      </a:r>
                      <a:r>
                        <a:rPr lang="en-US" sz="1050" dirty="0" err="1">
                          <a:highlight>
                            <a:srgbClr val="FFFF00"/>
                          </a:highlight>
                        </a:rPr>
                        <a:t>tshirts</a:t>
                      </a:r>
                      <a:r>
                        <a:rPr lang="en-US" sz="1050" dirty="0">
                          <a:highlight>
                            <a:srgbClr val="FFFF00"/>
                          </a:highlight>
                        </a:rPr>
                        <a:t> founder</a:t>
                      </a:r>
                    </a:p>
                  </a:txBody>
                  <a:tcPr/>
                </a:tc>
                <a:tc>
                  <a:txBody>
                    <a:bodyPr/>
                    <a:lstStyle/>
                    <a:p>
                      <a:pPr algn="ctr"/>
                      <a:r>
                        <a:rPr lang="en-US" sz="1050" dirty="0">
                          <a:highlight>
                            <a:srgbClr val="FFFF00"/>
                          </a:highlight>
                        </a:rPr>
                        <a:t>622</a:t>
                      </a:r>
                    </a:p>
                  </a:txBody>
                  <a:tcPr/>
                </a:tc>
                <a:tc>
                  <a:txBody>
                    <a:bodyPr/>
                    <a:lstStyle/>
                    <a:p>
                      <a:pPr algn="ctr"/>
                      <a:r>
                        <a:rPr lang="en-US" sz="1050" dirty="0">
                          <a:highlight>
                            <a:srgbClr val="FFFF00"/>
                          </a:highlight>
                        </a:rPr>
                        <a:t>31</a:t>
                      </a:r>
                    </a:p>
                  </a:txBody>
                  <a:tcPr/>
                </a:tc>
                <a:tc>
                  <a:txBody>
                    <a:bodyPr/>
                    <a:lstStyle/>
                    <a:p>
                      <a:pPr algn="ctr"/>
                      <a:r>
                        <a:rPr lang="en-US" sz="1050" dirty="0">
                          <a:highlight>
                            <a:srgbClr val="FFFF00"/>
                          </a:highlight>
                        </a:rPr>
                        <a:t>184</a:t>
                      </a:r>
                    </a:p>
                  </a:txBody>
                  <a:tcPr/>
                </a:tc>
                <a:tc>
                  <a:txBody>
                    <a:bodyPr/>
                    <a:lstStyle/>
                    <a:p>
                      <a:pPr algn="ctr"/>
                      <a:r>
                        <a:rPr lang="en-US" sz="1050" dirty="0">
                          <a:highlight>
                            <a:srgbClr val="FFFF00"/>
                          </a:highlight>
                        </a:rPr>
                        <a:t>9</a:t>
                      </a:r>
                    </a:p>
                  </a:txBody>
                  <a:tcPr/>
                </a:tc>
                <a:tc>
                  <a:txBody>
                    <a:bodyPr/>
                    <a:lstStyle/>
                    <a:p>
                      <a:pPr algn="ctr"/>
                      <a:r>
                        <a:rPr lang="en-US" sz="1050" dirty="0">
                          <a:highlight>
                            <a:srgbClr val="FFFF00"/>
                          </a:highlight>
                        </a:rPr>
                        <a:t>9</a:t>
                      </a:r>
                    </a:p>
                  </a:txBody>
                  <a:tcPr/>
                </a:tc>
                <a:tc>
                  <a:txBody>
                    <a:bodyPr/>
                    <a:lstStyle/>
                    <a:p>
                      <a:pPr algn="ctr"/>
                      <a:r>
                        <a:rPr lang="en-US" sz="1050" dirty="0">
                          <a:highlight>
                            <a:srgbClr val="FFFF00"/>
                          </a:highlight>
                        </a:rPr>
                        <a:t>2</a:t>
                      </a:r>
                    </a:p>
                  </a:txBody>
                  <a:tcPr/>
                </a:tc>
                <a:extLst>
                  <a:ext uri="{0D108BD9-81ED-4DB2-BD59-A6C34878D82A}">
                    <a16:rowId xmlns:a16="http://schemas.microsoft.com/office/drawing/2014/main" val="4171600881"/>
                  </a:ext>
                </a:extLst>
              </a:tr>
              <a:tr h="209305">
                <a:tc>
                  <a:txBody>
                    <a:bodyPr/>
                    <a:lstStyle/>
                    <a:p>
                      <a:pPr algn="ctr"/>
                      <a:r>
                        <a:rPr lang="en-US" sz="1050" dirty="0"/>
                        <a:t>Paid search</a:t>
                      </a:r>
                    </a:p>
                  </a:txBody>
                  <a:tcPr/>
                </a:tc>
                <a:tc>
                  <a:txBody>
                    <a:bodyPr/>
                    <a:lstStyle/>
                    <a:p>
                      <a:pPr algn="ctr"/>
                      <a:r>
                        <a:rPr lang="en-US" sz="1050" dirty="0"/>
                        <a:t>0</a:t>
                      </a:r>
                    </a:p>
                  </a:txBody>
                  <a:tcPr/>
                </a:tc>
                <a:tc>
                  <a:txBody>
                    <a:bodyPr/>
                    <a:lstStyle/>
                    <a:p>
                      <a:pPr algn="ctr"/>
                      <a:r>
                        <a:rPr lang="en-US" sz="1050" dirty="0"/>
                        <a:t>0</a:t>
                      </a:r>
                    </a:p>
                  </a:txBody>
                  <a:tcPr/>
                </a:tc>
                <a:tc>
                  <a:txBody>
                    <a:bodyPr/>
                    <a:lstStyle/>
                    <a:p>
                      <a:pPr algn="ctr"/>
                      <a:r>
                        <a:rPr lang="en-US" sz="1050" dirty="0"/>
                        <a:t>178</a:t>
                      </a:r>
                    </a:p>
                  </a:txBody>
                  <a:tcPr/>
                </a:tc>
                <a:tc>
                  <a:txBody>
                    <a:bodyPr/>
                    <a:lstStyle/>
                    <a:p>
                      <a:pPr algn="ctr"/>
                      <a:r>
                        <a:rPr lang="en-US" sz="1050" dirty="0"/>
                        <a:t>9</a:t>
                      </a:r>
                    </a:p>
                  </a:txBody>
                  <a:tcPr/>
                </a:tc>
                <a:tc>
                  <a:txBody>
                    <a:bodyPr/>
                    <a:lstStyle/>
                    <a:p>
                      <a:pPr algn="ctr"/>
                      <a:r>
                        <a:rPr lang="en-US" sz="1050" dirty="0"/>
                        <a:t>7</a:t>
                      </a:r>
                    </a:p>
                  </a:txBody>
                  <a:tcPr/>
                </a:tc>
                <a:tc>
                  <a:txBody>
                    <a:bodyPr/>
                    <a:lstStyle/>
                    <a:p>
                      <a:pPr algn="ctr"/>
                      <a:r>
                        <a:rPr lang="en-US" sz="1050" dirty="0"/>
                        <a:t>2</a:t>
                      </a:r>
                    </a:p>
                  </a:txBody>
                  <a:tcPr/>
                </a:tc>
                <a:extLst>
                  <a:ext uri="{0D108BD9-81ED-4DB2-BD59-A6C34878D82A}">
                    <a16:rowId xmlns:a16="http://schemas.microsoft.com/office/drawing/2014/main" val="2172904227"/>
                  </a:ext>
                </a:extLst>
              </a:tr>
              <a:tr h="209305">
                <a:tc>
                  <a:txBody>
                    <a:bodyPr/>
                    <a:lstStyle/>
                    <a:p>
                      <a:pPr algn="ctr"/>
                      <a:r>
                        <a:rPr lang="en-US" sz="1050" dirty="0"/>
                        <a:t>Cool </a:t>
                      </a:r>
                      <a:r>
                        <a:rPr lang="en-US" sz="1050" dirty="0" err="1"/>
                        <a:t>tshirts</a:t>
                      </a:r>
                      <a:r>
                        <a:rPr lang="en-US" sz="1050" dirty="0"/>
                        <a:t> search</a:t>
                      </a:r>
                    </a:p>
                  </a:txBody>
                  <a:tcPr/>
                </a:tc>
                <a:tc>
                  <a:txBody>
                    <a:bodyPr/>
                    <a:lstStyle/>
                    <a:p>
                      <a:pPr algn="ctr"/>
                      <a:r>
                        <a:rPr lang="en-US" sz="1050" dirty="0"/>
                        <a:t>169</a:t>
                      </a:r>
                    </a:p>
                  </a:txBody>
                  <a:tcPr/>
                </a:tc>
                <a:tc>
                  <a:txBody>
                    <a:bodyPr/>
                    <a:lstStyle/>
                    <a:p>
                      <a:pPr algn="ctr"/>
                      <a:r>
                        <a:rPr lang="en-US" sz="1050" dirty="0"/>
                        <a:t>9</a:t>
                      </a:r>
                    </a:p>
                  </a:txBody>
                  <a:tcPr/>
                </a:tc>
                <a:tc>
                  <a:txBody>
                    <a:bodyPr/>
                    <a:lstStyle/>
                    <a:p>
                      <a:pPr algn="ctr"/>
                      <a:r>
                        <a:rPr lang="en-US" sz="1050" dirty="0"/>
                        <a:t>60</a:t>
                      </a:r>
                    </a:p>
                  </a:txBody>
                  <a:tcPr/>
                </a:tc>
                <a:tc>
                  <a:txBody>
                    <a:bodyPr/>
                    <a:lstStyle/>
                    <a:p>
                      <a:pPr algn="ctr"/>
                      <a:r>
                        <a:rPr lang="en-US" sz="1050" dirty="0"/>
                        <a:t>3</a:t>
                      </a:r>
                    </a:p>
                  </a:txBody>
                  <a:tcPr/>
                </a:tc>
                <a:tc>
                  <a:txBody>
                    <a:bodyPr/>
                    <a:lstStyle/>
                    <a:p>
                      <a:pPr algn="ctr"/>
                      <a:r>
                        <a:rPr lang="en-US" sz="1050" dirty="0"/>
                        <a:t>2</a:t>
                      </a:r>
                    </a:p>
                  </a:txBody>
                  <a:tcPr/>
                </a:tc>
                <a:tc>
                  <a:txBody>
                    <a:bodyPr/>
                    <a:lstStyle/>
                    <a:p>
                      <a:pPr algn="ctr"/>
                      <a:r>
                        <a:rPr lang="en-US" sz="1050" dirty="0"/>
                        <a:t>1</a:t>
                      </a:r>
                    </a:p>
                  </a:txBody>
                  <a:tcPr/>
                </a:tc>
                <a:extLst>
                  <a:ext uri="{0D108BD9-81ED-4DB2-BD59-A6C34878D82A}">
                    <a16:rowId xmlns:a16="http://schemas.microsoft.com/office/drawing/2014/main" val="3412152765"/>
                  </a:ext>
                </a:extLst>
              </a:tr>
            </a:tbl>
          </a:graphicData>
        </a:graphic>
      </p:graphicFrame>
      <p:sp>
        <p:nvSpPr>
          <p:cNvPr id="6" name="TextBox 5">
            <a:extLst>
              <a:ext uri="{FF2B5EF4-FFF2-40B4-BE49-F238E27FC236}">
                <a16:creationId xmlns:a16="http://schemas.microsoft.com/office/drawing/2014/main" id="{930C8941-7C40-8A48-887C-7672A5DAF023}"/>
              </a:ext>
            </a:extLst>
          </p:cNvPr>
          <p:cNvSpPr txBox="1"/>
          <p:nvPr/>
        </p:nvSpPr>
        <p:spPr>
          <a:xfrm>
            <a:off x="980094" y="964437"/>
            <a:ext cx="6889287" cy="1384995"/>
          </a:xfrm>
          <a:prstGeom prst="rect">
            <a:avLst/>
          </a:prstGeom>
          <a:noFill/>
        </p:spPr>
        <p:txBody>
          <a:bodyPr wrap="square" rtlCol="0">
            <a:spAutoFit/>
          </a:bodyPr>
          <a:lstStyle/>
          <a:p>
            <a:r>
              <a:rPr lang="en-US" sz="1400" dirty="0" err="1"/>
              <a:t>CoolTShirts</a:t>
            </a:r>
            <a:r>
              <a:rPr lang="en-US" sz="1400" dirty="0"/>
              <a:t> are looking to reinvest in 5 campaigns, scrapping 3 of the 8 analyzed over this work. I would argue that there are 6 effective campaigns so choosing only 5 is leaving money on the table. I believe a choice for reinvestment comes down to one between reaching more potential customers or securing more sales.  My suggestions for reinvestment are </a:t>
            </a:r>
            <a:r>
              <a:rPr lang="en-US" sz="1400" b="1" dirty="0"/>
              <a:t>Interview with cool </a:t>
            </a:r>
            <a:r>
              <a:rPr lang="en-US" sz="1400" b="1" dirty="0" err="1"/>
              <a:t>tshirts</a:t>
            </a:r>
            <a:r>
              <a:rPr lang="en-US" sz="1400" b="1" dirty="0"/>
              <a:t> founder, getting to know cool </a:t>
            </a:r>
            <a:r>
              <a:rPr lang="en-US" sz="1400" b="1" dirty="0" err="1"/>
              <a:t>tshirts</a:t>
            </a:r>
            <a:r>
              <a:rPr lang="en-US" sz="1400" b="1" dirty="0"/>
              <a:t>, weekly newsletter, retargeting ad and retargeting campaign</a:t>
            </a:r>
            <a:r>
              <a:rPr lang="en-US" sz="1400" dirty="0"/>
              <a:t>. </a:t>
            </a:r>
          </a:p>
        </p:txBody>
      </p:sp>
      <p:sp>
        <p:nvSpPr>
          <p:cNvPr id="7" name="TextBox 6">
            <a:extLst>
              <a:ext uri="{FF2B5EF4-FFF2-40B4-BE49-F238E27FC236}">
                <a16:creationId xmlns:a16="http://schemas.microsoft.com/office/drawing/2014/main" id="{18B8A492-9C33-5E4B-BC7C-FDA1046E712E}"/>
              </a:ext>
            </a:extLst>
          </p:cNvPr>
          <p:cNvSpPr txBox="1"/>
          <p:nvPr/>
        </p:nvSpPr>
        <p:spPr>
          <a:xfrm>
            <a:off x="1108364" y="2349432"/>
            <a:ext cx="10593218" cy="1107996"/>
          </a:xfrm>
          <a:prstGeom prst="rect">
            <a:avLst/>
          </a:prstGeom>
          <a:noFill/>
        </p:spPr>
        <p:txBody>
          <a:bodyPr wrap="square" rtlCol="0">
            <a:spAutoFit/>
          </a:bodyPr>
          <a:lstStyle/>
          <a:p>
            <a:pPr marL="285750" indent="-285750">
              <a:buFont typeface="Arial" panose="020B0604020202020204" pitchFamily="34" charset="0"/>
              <a:buChar char="•"/>
            </a:pPr>
            <a:r>
              <a:rPr lang="en-US" sz="1100" dirty="0"/>
              <a:t>“Getting to know cool </a:t>
            </a:r>
            <a:r>
              <a:rPr lang="en-US" sz="1100" dirty="0" err="1"/>
              <a:t>tshirts</a:t>
            </a:r>
            <a:r>
              <a:rPr lang="en-US" sz="1100" dirty="0"/>
              <a:t>” and “interview with cool </a:t>
            </a:r>
            <a:r>
              <a:rPr lang="en-US" sz="1100" dirty="0" err="1"/>
              <a:t>tshirts</a:t>
            </a:r>
            <a:r>
              <a:rPr lang="en-US" sz="1100" dirty="0"/>
              <a:t> founder” alone account for more than 60% of customers first interaction with the company. They have to be continued. </a:t>
            </a:r>
          </a:p>
          <a:p>
            <a:pPr marL="285750" indent="-285750">
              <a:buFont typeface="Arial" panose="020B0604020202020204" pitchFamily="34" charset="0"/>
              <a:buChar char="•"/>
            </a:pPr>
            <a:r>
              <a:rPr lang="en-US" sz="1100" dirty="0"/>
              <a:t>“Weekly newsletter” and “retargeting ad” similarly account for an excess of 60% of total sales and almost 50% of a customers final interaction with the company. </a:t>
            </a:r>
          </a:p>
          <a:p>
            <a:pPr marL="285750" indent="-285750">
              <a:buFont typeface="Arial" panose="020B0604020202020204" pitchFamily="34" charset="0"/>
              <a:buChar char="•"/>
            </a:pPr>
            <a:r>
              <a:rPr lang="en-US" sz="1100" dirty="0"/>
              <a:t>The decision needs to be made between the retargeting campaign, – which provides a nice 15% of total sales, 12% of final touches but of course attracts 0 new customers, and “ten crazy cool </a:t>
            </a:r>
            <a:r>
              <a:rPr lang="en-US" sz="1100" dirty="0" err="1"/>
              <a:t>tshirts</a:t>
            </a:r>
            <a:r>
              <a:rPr lang="en-US" sz="1100" dirty="0"/>
              <a:t> facts” which accounts for almost 30% of customers first interaction with the company but only 10% of final touches and 2% of sales. I would suggest reinvesting in revenue generating campaigns.</a:t>
            </a:r>
          </a:p>
        </p:txBody>
      </p:sp>
    </p:spTree>
    <p:extLst>
      <p:ext uri="{BB962C8B-B14F-4D97-AF65-F5344CB8AC3E}">
        <p14:creationId xmlns:p14="http://schemas.microsoft.com/office/powerpoint/2010/main" val="1841805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2DDE-DB3D-134A-93C6-392D08C1A4BA}"/>
              </a:ext>
            </a:extLst>
          </p:cNvPr>
          <p:cNvSpPr>
            <a:spLocks noGrp="1"/>
          </p:cNvSpPr>
          <p:nvPr>
            <p:ph type="title"/>
          </p:nvPr>
        </p:nvSpPr>
        <p:spPr/>
        <p:txBody>
          <a:bodyPr/>
          <a:lstStyle/>
          <a:p>
            <a:r>
              <a:rPr lang="en-US" dirty="0"/>
              <a:t>Reinvestment explanation</a:t>
            </a:r>
          </a:p>
        </p:txBody>
      </p:sp>
      <p:sp>
        <p:nvSpPr>
          <p:cNvPr id="3" name="Content Placeholder 2">
            <a:extLst>
              <a:ext uri="{FF2B5EF4-FFF2-40B4-BE49-F238E27FC236}">
                <a16:creationId xmlns:a16="http://schemas.microsoft.com/office/drawing/2014/main" id="{39CBCCE9-9658-704D-B004-F36C3A8B3C07}"/>
              </a:ext>
            </a:extLst>
          </p:cNvPr>
          <p:cNvSpPr>
            <a:spLocks noGrp="1"/>
          </p:cNvSpPr>
          <p:nvPr>
            <p:ph idx="1"/>
          </p:nvPr>
        </p:nvSpPr>
        <p:spPr>
          <a:xfrm>
            <a:off x="1251678" y="1357747"/>
            <a:ext cx="10178322" cy="4904508"/>
          </a:xfrm>
        </p:spPr>
        <p:txBody>
          <a:bodyPr>
            <a:normAutofit fontScale="85000" lnSpcReduction="20000"/>
          </a:bodyPr>
          <a:lstStyle/>
          <a:p>
            <a:r>
              <a:rPr lang="en-US" dirty="0"/>
              <a:t>Reinvesting in retargeting campaign vs 10 crazy cool facts. </a:t>
            </a:r>
            <a:r>
              <a:rPr lang="en-US" dirty="0" err="1"/>
              <a:t>CoolTShirts</a:t>
            </a:r>
            <a:r>
              <a:rPr lang="en-US" dirty="0"/>
              <a:t> as a company website has a clear problem with stickiness (as alluded to earlier). Their marketing campaigns currently attract significant traffic to the site but rarely lead to sales, I would suggest that this is an area that needs to be addressed and rectified. With the situation as it is currently for </a:t>
            </a:r>
            <a:r>
              <a:rPr lang="en-US" dirty="0" err="1"/>
              <a:t>CoolTShirts</a:t>
            </a:r>
            <a:r>
              <a:rPr lang="en-US" dirty="0"/>
              <a:t>, I would suggest reinvesting in the retargeting campaign to ensure revenue and make the most of visits to the site despite the churn in customers.</a:t>
            </a:r>
          </a:p>
          <a:p>
            <a:r>
              <a:rPr lang="en-US" dirty="0"/>
              <a:t>I would suggest though, that equally (if not more) important is addressing the churn in customers. Re-examining the website to </a:t>
            </a:r>
            <a:r>
              <a:rPr lang="en-US" dirty="0" err="1"/>
              <a:t>analyize</a:t>
            </a:r>
            <a:r>
              <a:rPr lang="en-US" dirty="0"/>
              <a:t> churn to see where customers are lost and why they need to be retargeted. Doing this would mean customers only need to be brought to the website, engaged with once rather then needing to pay for campaigns to re-engage.  Not only would this save money on other campaigns, but allows those in charge to focus on those campaigns to generate first touches. </a:t>
            </a:r>
          </a:p>
          <a:p>
            <a:r>
              <a:rPr lang="en-US" dirty="0"/>
              <a:t>A further alternative to consider is if there is anything that could be incorporated from the retargeting campaign into the retargeting ad or the weekly news letter. This would alleviate the need to have both and means the funds can be re-invested into an alternative campaign to generate customer interest. </a:t>
            </a:r>
          </a:p>
          <a:p>
            <a:endParaRPr lang="en-US" dirty="0"/>
          </a:p>
          <a:p>
            <a:pPr marL="0" indent="0">
              <a:buNone/>
            </a:pPr>
            <a:r>
              <a:rPr lang="en-US" dirty="0"/>
              <a:t>However without the above </a:t>
            </a:r>
            <a:r>
              <a:rPr lang="en-US" dirty="0" err="1"/>
              <a:t>clarificiation</a:t>
            </a:r>
            <a:r>
              <a:rPr lang="en-US" dirty="0"/>
              <a:t> and knowing only the information gained over this investigation I suggest reinvesting in:</a:t>
            </a:r>
          </a:p>
          <a:p>
            <a:pPr marL="0" indent="0">
              <a:buNone/>
            </a:pPr>
            <a:r>
              <a:rPr lang="en-US" b="1" dirty="0"/>
              <a:t>Interview with cool </a:t>
            </a:r>
            <a:r>
              <a:rPr lang="en-US" b="1" dirty="0" err="1"/>
              <a:t>tshirts</a:t>
            </a:r>
            <a:r>
              <a:rPr lang="en-US" b="1" dirty="0"/>
              <a:t> founder, getting to know cool </a:t>
            </a:r>
            <a:r>
              <a:rPr lang="en-US" b="1" dirty="0" err="1"/>
              <a:t>tshirts</a:t>
            </a:r>
            <a:r>
              <a:rPr lang="en-US" b="1" dirty="0"/>
              <a:t>, weekly newsletter, retargeting ad and retargeting campaign</a:t>
            </a:r>
            <a:r>
              <a:rPr lang="en-US" dirty="0"/>
              <a:t>.</a:t>
            </a:r>
          </a:p>
        </p:txBody>
      </p:sp>
    </p:spTree>
    <p:extLst>
      <p:ext uri="{BB962C8B-B14F-4D97-AF65-F5344CB8AC3E}">
        <p14:creationId xmlns:p14="http://schemas.microsoft.com/office/powerpoint/2010/main" val="1340593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9C75-1D3D-654F-8286-C075DC363426}"/>
              </a:ext>
            </a:extLst>
          </p:cNvPr>
          <p:cNvSpPr>
            <a:spLocks noGrp="1"/>
          </p:cNvSpPr>
          <p:nvPr>
            <p:ph type="title"/>
          </p:nvPr>
        </p:nvSpPr>
        <p:spPr/>
        <p:txBody>
          <a:bodyPr/>
          <a:lstStyle/>
          <a:p>
            <a:r>
              <a:rPr lang="en-US" dirty="0" err="1"/>
              <a:t>Cooltshirts</a:t>
            </a:r>
            <a:r>
              <a:rPr lang="en-US" dirty="0"/>
              <a:t> marketing analysis</a:t>
            </a:r>
          </a:p>
        </p:txBody>
      </p:sp>
      <p:sp>
        <p:nvSpPr>
          <p:cNvPr id="3" name="Content Placeholder 2">
            <a:extLst>
              <a:ext uri="{FF2B5EF4-FFF2-40B4-BE49-F238E27FC236}">
                <a16:creationId xmlns:a16="http://schemas.microsoft.com/office/drawing/2014/main" id="{BDA48E69-4514-B746-9A04-ABF28500C71A}"/>
              </a:ext>
            </a:extLst>
          </p:cNvPr>
          <p:cNvSpPr>
            <a:spLocks noGrp="1"/>
          </p:cNvSpPr>
          <p:nvPr>
            <p:ph idx="1"/>
          </p:nvPr>
        </p:nvSpPr>
        <p:spPr>
          <a:xfrm>
            <a:off x="1251678" y="1874517"/>
            <a:ext cx="10178322" cy="4678683"/>
          </a:xfrm>
        </p:spPr>
        <p:txBody>
          <a:bodyPr>
            <a:normAutofit/>
          </a:bodyPr>
          <a:lstStyle/>
          <a:p>
            <a:pPr marL="0" indent="0">
              <a:buNone/>
            </a:pPr>
            <a:r>
              <a:rPr lang="en-US" dirty="0"/>
              <a:t>Table of Contents</a:t>
            </a:r>
          </a:p>
          <a:p>
            <a:pPr marL="0" indent="0">
              <a:buNone/>
            </a:pPr>
            <a:endParaRPr lang="en-US" dirty="0"/>
          </a:p>
          <a:p>
            <a:pPr marL="457200" indent="-457200">
              <a:buAutoNum type="arabicPeriod"/>
            </a:pPr>
            <a:r>
              <a:rPr lang="en-US" dirty="0"/>
              <a:t>Who are CoolTShirts? – Get familiar with CoolTShirts</a:t>
            </a:r>
          </a:p>
          <a:p>
            <a:pPr lvl="2"/>
            <a:r>
              <a:rPr lang="en-US" dirty="0"/>
              <a:t>What are their current marketing strategies?</a:t>
            </a:r>
          </a:p>
          <a:p>
            <a:pPr lvl="2"/>
            <a:r>
              <a:rPr lang="en-US" dirty="0"/>
              <a:t>A definition of terms. </a:t>
            </a:r>
          </a:p>
          <a:p>
            <a:pPr marL="457200" indent="-457200">
              <a:buAutoNum type="arabicPeriod"/>
            </a:pPr>
            <a:r>
              <a:rPr lang="en-US" dirty="0"/>
              <a:t>What is their user experience of their platform? – Getting to know the customer</a:t>
            </a:r>
          </a:p>
          <a:p>
            <a:pPr lvl="2"/>
            <a:r>
              <a:rPr lang="en-US" dirty="0"/>
              <a:t>Which marketing strategies generate touches and where. </a:t>
            </a:r>
          </a:p>
          <a:p>
            <a:pPr lvl="2"/>
            <a:r>
              <a:rPr lang="en-US" dirty="0"/>
              <a:t>Typical user journey</a:t>
            </a:r>
          </a:p>
          <a:p>
            <a:pPr marL="457200" indent="-457200">
              <a:buAutoNum type="arabicPeriod"/>
            </a:pPr>
            <a:r>
              <a:rPr lang="en-US" dirty="0"/>
              <a:t>Where should they invest the campaign budget? – Optimize the campaign budget</a:t>
            </a:r>
          </a:p>
          <a:p>
            <a:pPr lvl="2"/>
            <a:r>
              <a:rPr lang="en-US" dirty="0"/>
              <a:t>What do the above mean in relation to future marketing campaigns. </a:t>
            </a:r>
          </a:p>
          <a:p>
            <a:pPr marL="914400" lvl="2" indent="0">
              <a:buNone/>
            </a:pPr>
            <a:endParaRPr lang="en-US" dirty="0"/>
          </a:p>
        </p:txBody>
      </p:sp>
    </p:spTree>
    <p:extLst>
      <p:ext uri="{BB962C8B-B14F-4D97-AF65-F5344CB8AC3E}">
        <p14:creationId xmlns:p14="http://schemas.microsoft.com/office/powerpoint/2010/main" val="410118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1CE8-7AE1-F248-9150-058CF2A5D6D7}"/>
              </a:ext>
            </a:extLst>
          </p:cNvPr>
          <p:cNvSpPr>
            <a:spLocks noGrp="1"/>
          </p:cNvSpPr>
          <p:nvPr>
            <p:ph type="title"/>
          </p:nvPr>
        </p:nvSpPr>
        <p:spPr>
          <a:xfrm>
            <a:off x="1078524" y="1231506"/>
            <a:ext cx="6145284" cy="4394988"/>
          </a:xfrm>
        </p:spPr>
        <p:txBody>
          <a:bodyPr vert="horz" lIns="91440" tIns="45720" rIns="91440" bIns="45720" rtlCol="0" anchor="ctr">
            <a:normAutofit/>
          </a:bodyPr>
          <a:lstStyle/>
          <a:p>
            <a:pPr algn="r"/>
            <a:r>
              <a:rPr lang="en-US" sz="4800" spc="800"/>
              <a:t>get FAMILIAR WITH THE COMPANY</a:t>
            </a:r>
            <a:br>
              <a:rPr lang="en-US" sz="4800" spc="800"/>
            </a:br>
            <a:endParaRPr lang="en-US" sz="4800" spc="800"/>
          </a:p>
        </p:txBody>
      </p:sp>
    </p:spTree>
    <p:extLst>
      <p:ext uri="{BB962C8B-B14F-4D97-AF65-F5344CB8AC3E}">
        <p14:creationId xmlns:p14="http://schemas.microsoft.com/office/powerpoint/2010/main" val="3406070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3D0C-EE0C-6944-AC27-9DDD9001CE5D}"/>
              </a:ext>
            </a:extLst>
          </p:cNvPr>
          <p:cNvSpPr>
            <a:spLocks noGrp="1"/>
          </p:cNvSpPr>
          <p:nvPr>
            <p:ph type="title"/>
          </p:nvPr>
        </p:nvSpPr>
        <p:spPr>
          <a:xfrm>
            <a:off x="1201661" y="398288"/>
            <a:ext cx="3111669" cy="899780"/>
          </a:xfrm>
        </p:spPr>
        <p:txBody>
          <a:bodyPr anchor="b">
            <a:normAutofit/>
          </a:bodyPr>
          <a:lstStyle/>
          <a:p>
            <a:r>
              <a:rPr lang="en-US" sz="2800" dirty="0"/>
              <a:t>Who are </a:t>
            </a:r>
            <a:r>
              <a:rPr lang="en-US" sz="2800" dirty="0" err="1"/>
              <a:t>cooltshirts</a:t>
            </a:r>
            <a:r>
              <a:rPr lang="en-US" sz="2800" dirty="0"/>
              <a:t>?</a:t>
            </a:r>
          </a:p>
        </p:txBody>
      </p:sp>
      <p:sp>
        <p:nvSpPr>
          <p:cNvPr id="9" name="Content Placeholder 8">
            <a:extLst>
              <a:ext uri="{FF2B5EF4-FFF2-40B4-BE49-F238E27FC236}">
                <a16:creationId xmlns:a16="http://schemas.microsoft.com/office/drawing/2014/main" id="{9DD1C979-F5C3-E64A-9A2A-63530DB3B94A}"/>
              </a:ext>
            </a:extLst>
          </p:cNvPr>
          <p:cNvSpPr>
            <a:spLocks noGrp="1"/>
          </p:cNvSpPr>
          <p:nvPr>
            <p:ph idx="1"/>
          </p:nvPr>
        </p:nvSpPr>
        <p:spPr>
          <a:xfrm>
            <a:off x="1201661" y="1756558"/>
            <a:ext cx="3863436" cy="4594953"/>
          </a:xfrm>
        </p:spPr>
        <p:txBody>
          <a:bodyPr>
            <a:normAutofit/>
          </a:bodyPr>
          <a:lstStyle/>
          <a:p>
            <a:pPr marL="0" indent="0">
              <a:lnSpc>
                <a:spcPct val="100000"/>
              </a:lnSpc>
              <a:buNone/>
            </a:pPr>
            <a:r>
              <a:rPr lang="en-US" sz="1400" dirty="0" err="1"/>
              <a:t>CoolTShirts</a:t>
            </a:r>
            <a:r>
              <a:rPr lang="en-US" sz="1400" dirty="0"/>
              <a:t> make use of a number of campaigns and sources. </a:t>
            </a:r>
          </a:p>
          <a:p>
            <a:pPr>
              <a:lnSpc>
                <a:spcPct val="100000"/>
              </a:lnSpc>
            </a:pPr>
            <a:r>
              <a:rPr lang="en-US" sz="1400" u="sng" dirty="0"/>
              <a:t>The campaign</a:t>
            </a:r>
            <a:r>
              <a:rPr lang="en-US" sz="1400" dirty="0"/>
              <a:t> is the story, the narrative or otherwise specified course of action to promote or sell a product. </a:t>
            </a:r>
            <a:r>
              <a:rPr lang="en-US" sz="1400" dirty="0" err="1"/>
              <a:t>CoolTShirts</a:t>
            </a:r>
            <a:r>
              <a:rPr lang="en-US" sz="1400" dirty="0"/>
              <a:t> engage in </a:t>
            </a:r>
            <a:r>
              <a:rPr lang="en-US" sz="1400" b="1" dirty="0"/>
              <a:t>8</a:t>
            </a:r>
            <a:r>
              <a:rPr lang="en-US" sz="1400" dirty="0"/>
              <a:t> different marketing campaigns. </a:t>
            </a:r>
          </a:p>
          <a:p>
            <a:pPr>
              <a:lnSpc>
                <a:spcPct val="100000"/>
              </a:lnSpc>
            </a:pPr>
            <a:r>
              <a:rPr lang="en-US" sz="1400" u="sng" dirty="0"/>
              <a:t>The source</a:t>
            </a:r>
            <a:r>
              <a:rPr lang="en-US" sz="1400" dirty="0"/>
              <a:t> is the medium by which the campaigns are communicated to the public. </a:t>
            </a:r>
            <a:r>
              <a:rPr lang="en-US" sz="1400" dirty="0" err="1"/>
              <a:t>CoolTShirts</a:t>
            </a:r>
            <a:r>
              <a:rPr lang="en-US" sz="1400" dirty="0"/>
              <a:t> utilize </a:t>
            </a:r>
            <a:r>
              <a:rPr lang="en-US" sz="1400" b="1" dirty="0"/>
              <a:t>6</a:t>
            </a:r>
            <a:r>
              <a:rPr lang="en-US" sz="1400" dirty="0"/>
              <a:t> different sources to transmit their marketing campaigns. </a:t>
            </a:r>
          </a:p>
          <a:p>
            <a:pPr marL="0" indent="0">
              <a:lnSpc>
                <a:spcPct val="100000"/>
              </a:lnSpc>
              <a:buNone/>
            </a:pPr>
            <a:endParaRPr lang="en-US" sz="1400" dirty="0"/>
          </a:p>
          <a:p>
            <a:pPr>
              <a:lnSpc>
                <a:spcPct val="100000"/>
              </a:lnSpc>
            </a:pPr>
            <a:r>
              <a:rPr lang="en-US" sz="1400" dirty="0"/>
              <a:t>Each campaign relates to a source, some sources are only used once where as others are used multiple times. The table provided illustrates the relationship between campaign and source. I have elected to order the output by source to easily show frequency of source.</a:t>
            </a:r>
          </a:p>
          <a:p>
            <a:pPr>
              <a:lnSpc>
                <a:spcPct val="100000"/>
              </a:lnSpc>
            </a:pPr>
            <a:endParaRPr lang="en-US" sz="1400" dirty="0"/>
          </a:p>
          <a:p>
            <a:pPr marL="0" indent="0">
              <a:lnSpc>
                <a:spcPct val="100000"/>
              </a:lnSpc>
              <a:buNone/>
            </a:pPr>
            <a:endParaRPr lang="en-US" sz="1400" dirty="0"/>
          </a:p>
        </p:txBody>
      </p:sp>
      <p:graphicFrame>
        <p:nvGraphicFramePr>
          <p:cNvPr id="4" name="Table 3">
            <a:extLst>
              <a:ext uri="{FF2B5EF4-FFF2-40B4-BE49-F238E27FC236}">
                <a16:creationId xmlns:a16="http://schemas.microsoft.com/office/drawing/2014/main" id="{CD7AF762-2011-D34F-ABAC-0B673750833D}"/>
              </a:ext>
            </a:extLst>
          </p:cNvPr>
          <p:cNvGraphicFramePr>
            <a:graphicFrameLocks noGrp="1"/>
          </p:cNvGraphicFramePr>
          <p:nvPr>
            <p:extLst>
              <p:ext uri="{D42A27DB-BD31-4B8C-83A1-F6EECF244321}">
                <p14:modId xmlns:p14="http://schemas.microsoft.com/office/powerpoint/2010/main" val="1345209118"/>
              </p:ext>
            </p:extLst>
          </p:nvPr>
        </p:nvGraphicFramePr>
        <p:xfrm>
          <a:off x="6413327" y="190831"/>
          <a:ext cx="5378457" cy="4025691"/>
        </p:xfrm>
        <a:graphic>
          <a:graphicData uri="http://schemas.openxmlformats.org/drawingml/2006/table">
            <a:tbl>
              <a:tblPr firstRow="1" bandRow="1">
                <a:tableStyleId>{5C22544A-7EE6-4342-B048-85BDC9FD1C3A}</a:tableStyleId>
              </a:tblPr>
              <a:tblGrid>
                <a:gridCol w="2842269">
                  <a:extLst>
                    <a:ext uri="{9D8B030D-6E8A-4147-A177-3AD203B41FA5}">
                      <a16:colId xmlns:a16="http://schemas.microsoft.com/office/drawing/2014/main" val="3690340857"/>
                    </a:ext>
                  </a:extLst>
                </a:gridCol>
                <a:gridCol w="2536188">
                  <a:extLst>
                    <a:ext uri="{9D8B030D-6E8A-4147-A177-3AD203B41FA5}">
                      <a16:colId xmlns:a16="http://schemas.microsoft.com/office/drawing/2014/main" val="1887820299"/>
                    </a:ext>
                  </a:extLst>
                </a:gridCol>
              </a:tblGrid>
              <a:tr h="447299">
                <a:tc>
                  <a:txBody>
                    <a:bodyPr/>
                    <a:lstStyle/>
                    <a:p>
                      <a:r>
                        <a:rPr lang="en-US" sz="1400"/>
                        <a:t>Campaign</a:t>
                      </a:r>
                      <a:endParaRPr lang="en-US" sz="1400" b="1">
                        <a:solidFill>
                          <a:srgbClr val="FFFFFF"/>
                        </a:solidFill>
                      </a:endParaRPr>
                    </a:p>
                  </a:txBody>
                  <a:tcPr marL="194727" marR="116836" marT="116836" marB="116836"/>
                </a:tc>
                <a:tc>
                  <a:txBody>
                    <a:bodyPr/>
                    <a:lstStyle/>
                    <a:p>
                      <a:r>
                        <a:rPr lang="en-US" sz="1400"/>
                        <a:t>Source</a:t>
                      </a:r>
                      <a:endParaRPr lang="en-US" sz="1400" b="1">
                        <a:solidFill>
                          <a:srgbClr val="FFFFFF"/>
                        </a:solidFill>
                      </a:endParaRPr>
                    </a:p>
                  </a:txBody>
                  <a:tcPr marL="194727" marR="116836" marT="116836" marB="116836"/>
                </a:tc>
                <a:extLst>
                  <a:ext uri="{0D108BD9-81ED-4DB2-BD59-A6C34878D82A}">
                    <a16:rowId xmlns:a16="http://schemas.microsoft.com/office/drawing/2014/main" val="933161208"/>
                  </a:ext>
                </a:extLst>
              </a:tr>
              <a:tr h="447299">
                <a:tc>
                  <a:txBody>
                    <a:bodyPr/>
                    <a:lstStyle/>
                    <a:p>
                      <a:r>
                        <a:rPr lang="en-US" sz="1200" dirty="0"/>
                        <a:t>ten-crazy-cool-</a:t>
                      </a:r>
                      <a:r>
                        <a:rPr lang="en-US" sz="1200" dirty="0" err="1"/>
                        <a:t>tshirts</a:t>
                      </a:r>
                      <a:r>
                        <a:rPr lang="en-US" sz="1200" dirty="0"/>
                        <a:t>-facts</a:t>
                      </a:r>
                      <a:endParaRPr lang="en-US" sz="1200" dirty="0">
                        <a:solidFill>
                          <a:schemeClr val="tx1">
                            <a:lumMod val="85000"/>
                            <a:lumOff val="15000"/>
                          </a:schemeClr>
                        </a:solidFill>
                      </a:endParaRPr>
                    </a:p>
                  </a:txBody>
                  <a:tcPr marL="194727" marR="116836" marT="116836" marB="116836"/>
                </a:tc>
                <a:tc>
                  <a:txBody>
                    <a:bodyPr/>
                    <a:lstStyle/>
                    <a:p>
                      <a:r>
                        <a:rPr lang="en-US" sz="1200" dirty="0" err="1"/>
                        <a:t>buzzfeed</a:t>
                      </a:r>
                      <a:endParaRPr lang="en-US" sz="1200" dirty="0">
                        <a:solidFill>
                          <a:schemeClr val="tx1">
                            <a:lumMod val="85000"/>
                            <a:lumOff val="15000"/>
                          </a:schemeClr>
                        </a:solidFill>
                      </a:endParaRPr>
                    </a:p>
                  </a:txBody>
                  <a:tcPr marL="194727" marR="116836" marT="116836" marB="116836"/>
                </a:tc>
                <a:extLst>
                  <a:ext uri="{0D108BD9-81ED-4DB2-BD59-A6C34878D82A}">
                    <a16:rowId xmlns:a16="http://schemas.microsoft.com/office/drawing/2014/main" val="2111286484"/>
                  </a:ext>
                </a:extLst>
              </a:tr>
              <a:tr h="447299">
                <a:tc>
                  <a:txBody>
                    <a:bodyPr/>
                    <a:lstStyle/>
                    <a:p>
                      <a:r>
                        <a:rPr lang="en-US" sz="1200" dirty="0"/>
                        <a:t>weekly-newsletter</a:t>
                      </a:r>
                      <a:endParaRPr lang="en-US" sz="1200" dirty="0">
                        <a:solidFill>
                          <a:schemeClr val="tx1">
                            <a:lumMod val="85000"/>
                            <a:lumOff val="15000"/>
                          </a:schemeClr>
                        </a:solidFill>
                      </a:endParaRPr>
                    </a:p>
                  </a:txBody>
                  <a:tcPr marL="194727" marR="116836" marT="116836" marB="116836"/>
                </a:tc>
                <a:tc>
                  <a:txBody>
                    <a:bodyPr/>
                    <a:lstStyle/>
                    <a:p>
                      <a:r>
                        <a:rPr lang="en-US" sz="1200"/>
                        <a:t>email</a:t>
                      </a:r>
                      <a:endParaRPr lang="en-US" sz="1200">
                        <a:solidFill>
                          <a:schemeClr val="tx1">
                            <a:lumMod val="85000"/>
                            <a:lumOff val="15000"/>
                          </a:schemeClr>
                        </a:solidFill>
                      </a:endParaRPr>
                    </a:p>
                  </a:txBody>
                  <a:tcPr marL="194727" marR="116836" marT="116836" marB="116836"/>
                </a:tc>
                <a:extLst>
                  <a:ext uri="{0D108BD9-81ED-4DB2-BD59-A6C34878D82A}">
                    <a16:rowId xmlns:a16="http://schemas.microsoft.com/office/drawing/2014/main" val="3880130294"/>
                  </a:ext>
                </a:extLst>
              </a:tr>
              <a:tr h="447299">
                <a:tc>
                  <a:txBody>
                    <a:bodyPr/>
                    <a:lstStyle/>
                    <a:p>
                      <a:r>
                        <a:rPr lang="en-US" sz="1200" dirty="0" err="1"/>
                        <a:t>retargetting</a:t>
                      </a:r>
                      <a:r>
                        <a:rPr lang="en-US" sz="1200" dirty="0"/>
                        <a:t>-campaign</a:t>
                      </a:r>
                      <a:endParaRPr lang="en-US" sz="1200" dirty="0">
                        <a:solidFill>
                          <a:schemeClr val="tx1">
                            <a:lumMod val="85000"/>
                            <a:lumOff val="15000"/>
                          </a:schemeClr>
                        </a:solidFill>
                      </a:endParaRPr>
                    </a:p>
                  </a:txBody>
                  <a:tcPr marL="194727" marR="116836" marT="116836" marB="116836"/>
                </a:tc>
                <a:tc>
                  <a:txBody>
                    <a:bodyPr/>
                    <a:lstStyle/>
                    <a:p>
                      <a:r>
                        <a:rPr lang="en-US" sz="1200"/>
                        <a:t>email</a:t>
                      </a:r>
                      <a:endParaRPr lang="en-US" sz="1200">
                        <a:solidFill>
                          <a:schemeClr val="tx1">
                            <a:lumMod val="85000"/>
                            <a:lumOff val="15000"/>
                          </a:schemeClr>
                        </a:solidFill>
                      </a:endParaRPr>
                    </a:p>
                  </a:txBody>
                  <a:tcPr marL="194727" marR="116836" marT="116836" marB="116836"/>
                </a:tc>
                <a:extLst>
                  <a:ext uri="{0D108BD9-81ED-4DB2-BD59-A6C34878D82A}">
                    <a16:rowId xmlns:a16="http://schemas.microsoft.com/office/drawing/2014/main" val="4246729490"/>
                  </a:ext>
                </a:extLst>
              </a:tr>
              <a:tr h="447299">
                <a:tc>
                  <a:txBody>
                    <a:bodyPr/>
                    <a:lstStyle/>
                    <a:p>
                      <a:r>
                        <a:rPr lang="en-US" sz="1200" dirty="0" err="1"/>
                        <a:t>retargetting</a:t>
                      </a:r>
                      <a:r>
                        <a:rPr lang="en-US" sz="1200" dirty="0"/>
                        <a:t>-ad</a:t>
                      </a:r>
                      <a:endParaRPr lang="en-US" sz="1200" dirty="0">
                        <a:solidFill>
                          <a:schemeClr val="tx1">
                            <a:lumMod val="85000"/>
                            <a:lumOff val="15000"/>
                          </a:schemeClr>
                        </a:solidFill>
                      </a:endParaRPr>
                    </a:p>
                  </a:txBody>
                  <a:tcPr marL="194727" marR="116836" marT="116836" marB="116836"/>
                </a:tc>
                <a:tc>
                  <a:txBody>
                    <a:bodyPr/>
                    <a:lstStyle/>
                    <a:p>
                      <a:r>
                        <a:rPr lang="en-US" sz="1200" err="1"/>
                        <a:t>facebook</a:t>
                      </a:r>
                      <a:endParaRPr lang="en-US" sz="1200">
                        <a:solidFill>
                          <a:schemeClr val="tx1">
                            <a:lumMod val="85000"/>
                            <a:lumOff val="15000"/>
                          </a:schemeClr>
                        </a:solidFill>
                      </a:endParaRPr>
                    </a:p>
                  </a:txBody>
                  <a:tcPr marL="194727" marR="116836" marT="116836" marB="116836"/>
                </a:tc>
                <a:extLst>
                  <a:ext uri="{0D108BD9-81ED-4DB2-BD59-A6C34878D82A}">
                    <a16:rowId xmlns:a16="http://schemas.microsoft.com/office/drawing/2014/main" val="3015669652"/>
                  </a:ext>
                </a:extLst>
              </a:tr>
              <a:tr h="447299">
                <a:tc>
                  <a:txBody>
                    <a:bodyPr/>
                    <a:lstStyle/>
                    <a:p>
                      <a:r>
                        <a:rPr lang="en-US" sz="1200"/>
                        <a:t>paid-search</a:t>
                      </a:r>
                      <a:endParaRPr lang="en-US" sz="1200">
                        <a:solidFill>
                          <a:schemeClr val="tx1">
                            <a:lumMod val="85000"/>
                            <a:lumOff val="15000"/>
                          </a:schemeClr>
                        </a:solidFill>
                      </a:endParaRPr>
                    </a:p>
                  </a:txBody>
                  <a:tcPr marL="194727" marR="116836" marT="116836" marB="116836"/>
                </a:tc>
                <a:tc>
                  <a:txBody>
                    <a:bodyPr/>
                    <a:lstStyle/>
                    <a:p>
                      <a:r>
                        <a:rPr lang="en-US" sz="1200"/>
                        <a:t>google</a:t>
                      </a:r>
                      <a:endParaRPr lang="en-US" sz="1200">
                        <a:solidFill>
                          <a:schemeClr val="tx1">
                            <a:lumMod val="85000"/>
                            <a:lumOff val="15000"/>
                          </a:schemeClr>
                        </a:solidFill>
                      </a:endParaRPr>
                    </a:p>
                  </a:txBody>
                  <a:tcPr marL="194727" marR="116836" marT="116836" marB="116836"/>
                </a:tc>
                <a:extLst>
                  <a:ext uri="{0D108BD9-81ED-4DB2-BD59-A6C34878D82A}">
                    <a16:rowId xmlns:a16="http://schemas.microsoft.com/office/drawing/2014/main" val="2181235821"/>
                  </a:ext>
                </a:extLst>
              </a:tr>
              <a:tr h="447299">
                <a:tc>
                  <a:txBody>
                    <a:bodyPr/>
                    <a:lstStyle/>
                    <a:p>
                      <a:r>
                        <a:rPr lang="en-US" sz="1200"/>
                        <a:t>cool-</a:t>
                      </a:r>
                      <a:r>
                        <a:rPr lang="en-US" sz="1200" err="1"/>
                        <a:t>tshirts</a:t>
                      </a:r>
                      <a:r>
                        <a:rPr lang="en-US" sz="1200"/>
                        <a:t>-search</a:t>
                      </a:r>
                      <a:endParaRPr lang="en-US" sz="1200">
                        <a:solidFill>
                          <a:schemeClr val="tx1">
                            <a:lumMod val="85000"/>
                            <a:lumOff val="15000"/>
                          </a:schemeClr>
                        </a:solidFill>
                      </a:endParaRPr>
                    </a:p>
                  </a:txBody>
                  <a:tcPr marL="194727" marR="116836" marT="116836" marB="116836"/>
                </a:tc>
                <a:tc>
                  <a:txBody>
                    <a:bodyPr/>
                    <a:lstStyle/>
                    <a:p>
                      <a:r>
                        <a:rPr lang="en-US" sz="1200"/>
                        <a:t>google</a:t>
                      </a:r>
                      <a:endParaRPr lang="en-US" sz="1200">
                        <a:solidFill>
                          <a:schemeClr val="tx1">
                            <a:lumMod val="85000"/>
                            <a:lumOff val="15000"/>
                          </a:schemeClr>
                        </a:solidFill>
                      </a:endParaRPr>
                    </a:p>
                  </a:txBody>
                  <a:tcPr marL="194727" marR="116836" marT="116836" marB="116836"/>
                </a:tc>
                <a:extLst>
                  <a:ext uri="{0D108BD9-81ED-4DB2-BD59-A6C34878D82A}">
                    <a16:rowId xmlns:a16="http://schemas.microsoft.com/office/drawing/2014/main" val="4112513589"/>
                  </a:ext>
                </a:extLst>
              </a:tr>
              <a:tr h="447299">
                <a:tc>
                  <a:txBody>
                    <a:bodyPr/>
                    <a:lstStyle/>
                    <a:p>
                      <a:r>
                        <a:rPr lang="en-US" sz="1200"/>
                        <a:t>interview-with-cool-</a:t>
                      </a:r>
                      <a:r>
                        <a:rPr lang="en-US" sz="1200" err="1"/>
                        <a:t>tshirts</a:t>
                      </a:r>
                      <a:r>
                        <a:rPr lang="en-US" sz="1200"/>
                        <a:t>-founder</a:t>
                      </a:r>
                      <a:endParaRPr lang="en-US" sz="1200">
                        <a:solidFill>
                          <a:schemeClr val="tx1">
                            <a:lumMod val="85000"/>
                            <a:lumOff val="15000"/>
                          </a:schemeClr>
                        </a:solidFill>
                      </a:endParaRPr>
                    </a:p>
                  </a:txBody>
                  <a:tcPr marL="194727" marR="116836" marT="116836" marB="116836"/>
                </a:tc>
                <a:tc>
                  <a:txBody>
                    <a:bodyPr/>
                    <a:lstStyle/>
                    <a:p>
                      <a:r>
                        <a:rPr lang="en-US" sz="1200"/>
                        <a:t>medium</a:t>
                      </a:r>
                      <a:endParaRPr lang="en-US" sz="1200">
                        <a:solidFill>
                          <a:schemeClr val="tx1">
                            <a:lumMod val="85000"/>
                            <a:lumOff val="15000"/>
                          </a:schemeClr>
                        </a:solidFill>
                      </a:endParaRPr>
                    </a:p>
                  </a:txBody>
                  <a:tcPr marL="194727" marR="116836" marT="116836" marB="116836"/>
                </a:tc>
                <a:extLst>
                  <a:ext uri="{0D108BD9-81ED-4DB2-BD59-A6C34878D82A}">
                    <a16:rowId xmlns:a16="http://schemas.microsoft.com/office/drawing/2014/main" val="3097938068"/>
                  </a:ext>
                </a:extLst>
              </a:tr>
              <a:tr h="447299">
                <a:tc>
                  <a:txBody>
                    <a:bodyPr/>
                    <a:lstStyle/>
                    <a:p>
                      <a:r>
                        <a:rPr lang="en-US" sz="1200" dirty="0"/>
                        <a:t>getting-to-know-cool-</a:t>
                      </a:r>
                      <a:r>
                        <a:rPr lang="en-US" sz="1200" dirty="0" err="1"/>
                        <a:t>tshirts</a:t>
                      </a:r>
                      <a:endParaRPr lang="en-US" sz="1200" dirty="0">
                        <a:solidFill>
                          <a:schemeClr val="tx1">
                            <a:lumMod val="85000"/>
                            <a:lumOff val="15000"/>
                          </a:schemeClr>
                        </a:solidFill>
                      </a:endParaRPr>
                    </a:p>
                  </a:txBody>
                  <a:tcPr marL="194727" marR="116836" marT="116836" marB="116836"/>
                </a:tc>
                <a:tc>
                  <a:txBody>
                    <a:bodyPr/>
                    <a:lstStyle/>
                    <a:p>
                      <a:r>
                        <a:rPr lang="en-US" sz="1200" dirty="0" err="1"/>
                        <a:t>nytimes</a:t>
                      </a:r>
                      <a:endParaRPr lang="en-US" sz="1200" dirty="0">
                        <a:solidFill>
                          <a:schemeClr val="tx1">
                            <a:lumMod val="85000"/>
                            <a:lumOff val="15000"/>
                          </a:schemeClr>
                        </a:solidFill>
                      </a:endParaRPr>
                    </a:p>
                  </a:txBody>
                  <a:tcPr marL="194727" marR="116836" marT="116836" marB="116836"/>
                </a:tc>
                <a:extLst>
                  <a:ext uri="{0D108BD9-81ED-4DB2-BD59-A6C34878D82A}">
                    <a16:rowId xmlns:a16="http://schemas.microsoft.com/office/drawing/2014/main" val="3467797664"/>
                  </a:ext>
                </a:extLst>
              </a:tr>
            </a:tbl>
          </a:graphicData>
        </a:graphic>
      </p:graphicFrame>
      <p:pic>
        <p:nvPicPr>
          <p:cNvPr id="6" name="Picture 5">
            <a:extLst>
              <a:ext uri="{FF2B5EF4-FFF2-40B4-BE49-F238E27FC236}">
                <a16:creationId xmlns:a16="http://schemas.microsoft.com/office/drawing/2014/main" id="{F547203E-E9D3-B84D-BF4A-77F60D04C8DE}"/>
              </a:ext>
            </a:extLst>
          </p:cNvPr>
          <p:cNvPicPr>
            <a:picLocks noChangeAspect="1"/>
          </p:cNvPicPr>
          <p:nvPr/>
        </p:nvPicPr>
        <p:blipFill>
          <a:blip r:embed="rId2"/>
          <a:stretch>
            <a:fillRect/>
          </a:stretch>
        </p:blipFill>
        <p:spPr>
          <a:xfrm>
            <a:off x="8228112" y="4415040"/>
            <a:ext cx="3563672" cy="2310819"/>
          </a:xfrm>
          <a:prstGeom prst="rect">
            <a:avLst/>
          </a:prstGeom>
        </p:spPr>
      </p:pic>
      <p:graphicFrame>
        <p:nvGraphicFramePr>
          <p:cNvPr id="8" name="Table 7">
            <a:extLst>
              <a:ext uri="{FF2B5EF4-FFF2-40B4-BE49-F238E27FC236}">
                <a16:creationId xmlns:a16="http://schemas.microsoft.com/office/drawing/2014/main" id="{07E53D2A-0E63-644D-90B4-A4E69316188A}"/>
              </a:ext>
            </a:extLst>
          </p:cNvPr>
          <p:cNvGraphicFramePr>
            <a:graphicFrameLocks noGrp="1"/>
          </p:cNvGraphicFramePr>
          <p:nvPr>
            <p:extLst>
              <p:ext uri="{D42A27DB-BD31-4B8C-83A1-F6EECF244321}">
                <p14:modId xmlns:p14="http://schemas.microsoft.com/office/powerpoint/2010/main" val="2835638109"/>
              </p:ext>
            </p:extLst>
          </p:nvPr>
        </p:nvGraphicFramePr>
        <p:xfrm>
          <a:off x="4943315" y="4536292"/>
          <a:ext cx="3152250" cy="741680"/>
        </p:xfrm>
        <a:graphic>
          <a:graphicData uri="http://schemas.openxmlformats.org/drawingml/2006/table">
            <a:tbl>
              <a:tblPr firstRow="1" bandRow="1">
                <a:tableStyleId>{5C22544A-7EE6-4342-B048-85BDC9FD1C3A}</a:tableStyleId>
              </a:tblPr>
              <a:tblGrid>
                <a:gridCol w="3152250">
                  <a:extLst>
                    <a:ext uri="{9D8B030D-6E8A-4147-A177-3AD203B41FA5}">
                      <a16:colId xmlns:a16="http://schemas.microsoft.com/office/drawing/2014/main" val="2433217101"/>
                    </a:ext>
                  </a:extLst>
                </a:gridCol>
              </a:tblGrid>
              <a:tr h="370840">
                <a:tc>
                  <a:txBody>
                    <a:bodyPr/>
                    <a:lstStyle/>
                    <a:p>
                      <a:pPr algn="ctr"/>
                      <a:r>
                        <a:rPr lang="en-US" sz="1200" dirty="0"/>
                        <a:t>COUNT(DISTINCT </a:t>
                      </a:r>
                      <a:r>
                        <a:rPr lang="en-US" sz="1200" dirty="0" err="1"/>
                        <a:t>utm_campaign</a:t>
                      </a:r>
                      <a:r>
                        <a:rPr lang="en-US" sz="1200" dirty="0"/>
                        <a:t>)</a:t>
                      </a:r>
                    </a:p>
                  </a:txBody>
                  <a:tcPr/>
                </a:tc>
                <a:extLst>
                  <a:ext uri="{0D108BD9-81ED-4DB2-BD59-A6C34878D82A}">
                    <a16:rowId xmlns:a16="http://schemas.microsoft.com/office/drawing/2014/main" val="973626577"/>
                  </a:ext>
                </a:extLst>
              </a:tr>
              <a:tr h="370840">
                <a:tc>
                  <a:txBody>
                    <a:bodyPr/>
                    <a:lstStyle/>
                    <a:p>
                      <a:pPr algn="ctr"/>
                      <a:r>
                        <a:rPr lang="en-US" sz="1200" dirty="0"/>
                        <a:t>8</a:t>
                      </a:r>
                    </a:p>
                  </a:txBody>
                  <a:tcPr/>
                </a:tc>
                <a:extLst>
                  <a:ext uri="{0D108BD9-81ED-4DB2-BD59-A6C34878D82A}">
                    <a16:rowId xmlns:a16="http://schemas.microsoft.com/office/drawing/2014/main" val="2732926196"/>
                  </a:ext>
                </a:extLst>
              </a:tr>
            </a:tbl>
          </a:graphicData>
        </a:graphic>
      </p:graphicFrame>
      <p:graphicFrame>
        <p:nvGraphicFramePr>
          <p:cNvPr id="10" name="Table 9">
            <a:extLst>
              <a:ext uri="{FF2B5EF4-FFF2-40B4-BE49-F238E27FC236}">
                <a16:creationId xmlns:a16="http://schemas.microsoft.com/office/drawing/2014/main" id="{EED0BDB3-D13F-C642-B400-77A5E779C468}"/>
              </a:ext>
            </a:extLst>
          </p:cNvPr>
          <p:cNvGraphicFramePr>
            <a:graphicFrameLocks noGrp="1"/>
          </p:cNvGraphicFramePr>
          <p:nvPr>
            <p:extLst>
              <p:ext uri="{D42A27DB-BD31-4B8C-83A1-F6EECF244321}">
                <p14:modId xmlns:p14="http://schemas.microsoft.com/office/powerpoint/2010/main" val="2589901367"/>
              </p:ext>
            </p:extLst>
          </p:nvPr>
        </p:nvGraphicFramePr>
        <p:xfrm>
          <a:off x="4943315" y="5365622"/>
          <a:ext cx="3152250" cy="741680"/>
        </p:xfrm>
        <a:graphic>
          <a:graphicData uri="http://schemas.openxmlformats.org/drawingml/2006/table">
            <a:tbl>
              <a:tblPr firstRow="1" bandRow="1">
                <a:tableStyleId>{5C22544A-7EE6-4342-B048-85BDC9FD1C3A}</a:tableStyleId>
              </a:tblPr>
              <a:tblGrid>
                <a:gridCol w="3152250">
                  <a:extLst>
                    <a:ext uri="{9D8B030D-6E8A-4147-A177-3AD203B41FA5}">
                      <a16:colId xmlns:a16="http://schemas.microsoft.com/office/drawing/2014/main" val="575514303"/>
                    </a:ext>
                  </a:extLst>
                </a:gridCol>
              </a:tblGrid>
              <a:tr h="370840">
                <a:tc>
                  <a:txBody>
                    <a:bodyPr/>
                    <a:lstStyle/>
                    <a:p>
                      <a:pPr algn="ctr"/>
                      <a:r>
                        <a:rPr lang="en-US" sz="1200" dirty="0"/>
                        <a:t>COUNT(DISTINCT </a:t>
                      </a:r>
                      <a:r>
                        <a:rPr lang="en-US" sz="1200" dirty="0" err="1"/>
                        <a:t>utm_source</a:t>
                      </a:r>
                      <a:r>
                        <a:rPr lang="en-US" sz="1200" dirty="0"/>
                        <a:t>)</a:t>
                      </a:r>
                    </a:p>
                  </a:txBody>
                  <a:tcPr/>
                </a:tc>
                <a:extLst>
                  <a:ext uri="{0D108BD9-81ED-4DB2-BD59-A6C34878D82A}">
                    <a16:rowId xmlns:a16="http://schemas.microsoft.com/office/drawing/2014/main" val="4272251872"/>
                  </a:ext>
                </a:extLst>
              </a:tr>
              <a:tr h="370840">
                <a:tc>
                  <a:txBody>
                    <a:bodyPr/>
                    <a:lstStyle/>
                    <a:p>
                      <a:pPr algn="ctr"/>
                      <a:r>
                        <a:rPr lang="en-US" sz="1200" dirty="0"/>
                        <a:t>6</a:t>
                      </a:r>
                    </a:p>
                  </a:txBody>
                  <a:tcPr/>
                </a:tc>
                <a:extLst>
                  <a:ext uri="{0D108BD9-81ED-4DB2-BD59-A6C34878D82A}">
                    <a16:rowId xmlns:a16="http://schemas.microsoft.com/office/drawing/2014/main" val="968345262"/>
                  </a:ext>
                </a:extLst>
              </a:tr>
            </a:tbl>
          </a:graphicData>
        </a:graphic>
      </p:graphicFrame>
    </p:spTree>
    <p:extLst>
      <p:ext uri="{BB962C8B-B14F-4D97-AF65-F5344CB8AC3E}">
        <p14:creationId xmlns:p14="http://schemas.microsoft.com/office/powerpoint/2010/main" val="4079410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9AB-EBDE-0648-B59E-A5C66ACB1CFF}"/>
              </a:ext>
            </a:extLst>
          </p:cNvPr>
          <p:cNvSpPr>
            <a:spLocks noGrp="1"/>
          </p:cNvSpPr>
          <p:nvPr>
            <p:ph type="title"/>
          </p:nvPr>
        </p:nvSpPr>
        <p:spPr/>
        <p:txBody>
          <a:bodyPr/>
          <a:lstStyle/>
          <a:p>
            <a:r>
              <a:rPr lang="en-US" dirty="0"/>
              <a:t>Who are </a:t>
            </a:r>
            <a:r>
              <a:rPr lang="en-US" dirty="0" err="1"/>
              <a:t>cooltshirts</a:t>
            </a:r>
            <a:r>
              <a:rPr lang="en-US" dirty="0"/>
              <a:t>?</a:t>
            </a:r>
          </a:p>
        </p:txBody>
      </p:sp>
      <p:sp>
        <p:nvSpPr>
          <p:cNvPr id="3" name="Content Placeholder 2">
            <a:extLst>
              <a:ext uri="{FF2B5EF4-FFF2-40B4-BE49-F238E27FC236}">
                <a16:creationId xmlns:a16="http://schemas.microsoft.com/office/drawing/2014/main" id="{C4008823-9AC9-1741-A0DB-4847971CF61C}"/>
              </a:ext>
            </a:extLst>
          </p:cNvPr>
          <p:cNvSpPr>
            <a:spLocks noGrp="1"/>
          </p:cNvSpPr>
          <p:nvPr>
            <p:ph idx="1"/>
          </p:nvPr>
        </p:nvSpPr>
        <p:spPr>
          <a:xfrm>
            <a:off x="1251678" y="2286001"/>
            <a:ext cx="6087376" cy="3593591"/>
          </a:xfrm>
        </p:spPr>
        <p:txBody>
          <a:bodyPr/>
          <a:lstStyle/>
          <a:p>
            <a:pPr marL="0" indent="0">
              <a:buNone/>
            </a:pPr>
            <a:r>
              <a:rPr lang="en-US" dirty="0"/>
              <a:t>The </a:t>
            </a:r>
            <a:r>
              <a:rPr lang="en-US" dirty="0" err="1"/>
              <a:t>CoolTShirts</a:t>
            </a:r>
            <a:r>
              <a:rPr lang="en-US" dirty="0"/>
              <a:t> website: </a:t>
            </a:r>
          </a:p>
          <a:p>
            <a:r>
              <a:rPr lang="en-US" sz="1600" dirty="0"/>
              <a:t>The </a:t>
            </a:r>
            <a:r>
              <a:rPr lang="en-US" sz="1600" dirty="0" err="1"/>
              <a:t>CoolTShirts</a:t>
            </a:r>
            <a:r>
              <a:rPr lang="en-US" sz="1600" dirty="0"/>
              <a:t> website is made up of 4 pages. The pages are illustrated in the table provided. </a:t>
            </a:r>
          </a:p>
          <a:p>
            <a:r>
              <a:rPr lang="en-US" sz="1600" dirty="0"/>
              <a:t>The tables are numbered in chronological order of client experience. That is to say the order in which the average customer would interact with them i.e. a customer would typically land on page 1, move onto page 2, then 3 and finally 4. </a:t>
            </a:r>
          </a:p>
        </p:txBody>
      </p:sp>
      <p:graphicFrame>
        <p:nvGraphicFramePr>
          <p:cNvPr id="4" name="Table 3">
            <a:extLst>
              <a:ext uri="{FF2B5EF4-FFF2-40B4-BE49-F238E27FC236}">
                <a16:creationId xmlns:a16="http://schemas.microsoft.com/office/drawing/2014/main" id="{ED24079D-5E12-CE48-AB9E-9C4969170A89}"/>
              </a:ext>
            </a:extLst>
          </p:cNvPr>
          <p:cNvGraphicFramePr>
            <a:graphicFrameLocks noGrp="1"/>
          </p:cNvGraphicFramePr>
          <p:nvPr>
            <p:extLst>
              <p:ext uri="{D42A27DB-BD31-4B8C-83A1-F6EECF244321}">
                <p14:modId xmlns:p14="http://schemas.microsoft.com/office/powerpoint/2010/main" val="255168100"/>
              </p:ext>
            </p:extLst>
          </p:nvPr>
        </p:nvGraphicFramePr>
        <p:xfrm>
          <a:off x="7593496" y="1419381"/>
          <a:ext cx="4093153" cy="1854200"/>
        </p:xfrm>
        <a:graphic>
          <a:graphicData uri="http://schemas.openxmlformats.org/drawingml/2006/table">
            <a:tbl>
              <a:tblPr firstRow="1" bandRow="1">
                <a:tableStyleId>{5C22544A-7EE6-4342-B048-85BDC9FD1C3A}</a:tableStyleId>
              </a:tblPr>
              <a:tblGrid>
                <a:gridCol w="4093153">
                  <a:extLst>
                    <a:ext uri="{9D8B030D-6E8A-4147-A177-3AD203B41FA5}">
                      <a16:colId xmlns:a16="http://schemas.microsoft.com/office/drawing/2014/main" val="3783427042"/>
                    </a:ext>
                  </a:extLst>
                </a:gridCol>
              </a:tblGrid>
              <a:tr h="370840">
                <a:tc>
                  <a:txBody>
                    <a:bodyPr/>
                    <a:lstStyle/>
                    <a:p>
                      <a:pPr algn="ctr"/>
                      <a:r>
                        <a:rPr lang="en-US" sz="1400" dirty="0"/>
                        <a:t>Page name</a:t>
                      </a:r>
                    </a:p>
                  </a:txBody>
                  <a:tcPr/>
                </a:tc>
                <a:extLst>
                  <a:ext uri="{0D108BD9-81ED-4DB2-BD59-A6C34878D82A}">
                    <a16:rowId xmlns:a16="http://schemas.microsoft.com/office/drawing/2014/main" val="285571548"/>
                  </a:ext>
                </a:extLst>
              </a:tr>
              <a:tr h="370840">
                <a:tc>
                  <a:txBody>
                    <a:bodyPr/>
                    <a:lstStyle/>
                    <a:p>
                      <a:pPr algn="ctr"/>
                      <a:r>
                        <a:rPr lang="en-US" sz="1400" dirty="0"/>
                        <a:t>1 – </a:t>
                      </a:r>
                      <a:r>
                        <a:rPr lang="en-US" sz="1400" dirty="0" err="1"/>
                        <a:t>landing_page</a:t>
                      </a:r>
                      <a:endParaRPr lang="en-US" sz="1400" dirty="0"/>
                    </a:p>
                  </a:txBody>
                  <a:tcPr/>
                </a:tc>
                <a:extLst>
                  <a:ext uri="{0D108BD9-81ED-4DB2-BD59-A6C34878D82A}">
                    <a16:rowId xmlns:a16="http://schemas.microsoft.com/office/drawing/2014/main" val="1931222320"/>
                  </a:ext>
                </a:extLst>
              </a:tr>
              <a:tr h="370840">
                <a:tc>
                  <a:txBody>
                    <a:bodyPr/>
                    <a:lstStyle/>
                    <a:p>
                      <a:pPr algn="ctr"/>
                      <a:r>
                        <a:rPr lang="en-US" sz="1400" dirty="0"/>
                        <a:t>2 – </a:t>
                      </a:r>
                      <a:r>
                        <a:rPr lang="en-US" sz="1400" dirty="0" err="1"/>
                        <a:t>shopping_cart</a:t>
                      </a:r>
                      <a:endParaRPr lang="en-US" sz="1400" dirty="0"/>
                    </a:p>
                  </a:txBody>
                  <a:tcPr/>
                </a:tc>
                <a:extLst>
                  <a:ext uri="{0D108BD9-81ED-4DB2-BD59-A6C34878D82A}">
                    <a16:rowId xmlns:a16="http://schemas.microsoft.com/office/drawing/2014/main" val="3451664781"/>
                  </a:ext>
                </a:extLst>
              </a:tr>
              <a:tr h="370840">
                <a:tc>
                  <a:txBody>
                    <a:bodyPr/>
                    <a:lstStyle/>
                    <a:p>
                      <a:pPr algn="ctr"/>
                      <a:r>
                        <a:rPr lang="en-US" sz="1400" dirty="0"/>
                        <a:t>3 - checkout</a:t>
                      </a:r>
                    </a:p>
                  </a:txBody>
                  <a:tcPr/>
                </a:tc>
                <a:extLst>
                  <a:ext uri="{0D108BD9-81ED-4DB2-BD59-A6C34878D82A}">
                    <a16:rowId xmlns:a16="http://schemas.microsoft.com/office/drawing/2014/main" val="1306184370"/>
                  </a:ext>
                </a:extLst>
              </a:tr>
              <a:tr h="370840">
                <a:tc>
                  <a:txBody>
                    <a:bodyPr/>
                    <a:lstStyle/>
                    <a:p>
                      <a:pPr algn="ctr"/>
                      <a:r>
                        <a:rPr lang="en-US" sz="1400" dirty="0"/>
                        <a:t>4 - purchase</a:t>
                      </a:r>
                    </a:p>
                  </a:txBody>
                  <a:tcPr/>
                </a:tc>
                <a:extLst>
                  <a:ext uri="{0D108BD9-81ED-4DB2-BD59-A6C34878D82A}">
                    <a16:rowId xmlns:a16="http://schemas.microsoft.com/office/drawing/2014/main" val="1180504972"/>
                  </a:ext>
                </a:extLst>
              </a:tr>
            </a:tbl>
          </a:graphicData>
        </a:graphic>
      </p:graphicFrame>
      <p:pic>
        <p:nvPicPr>
          <p:cNvPr id="6" name="Picture 5">
            <a:extLst>
              <a:ext uri="{FF2B5EF4-FFF2-40B4-BE49-F238E27FC236}">
                <a16:creationId xmlns:a16="http://schemas.microsoft.com/office/drawing/2014/main" id="{EBFD813F-43BD-9C4F-BFCB-2829BC12D847}"/>
              </a:ext>
            </a:extLst>
          </p:cNvPr>
          <p:cNvPicPr>
            <a:picLocks noChangeAspect="1"/>
          </p:cNvPicPr>
          <p:nvPr/>
        </p:nvPicPr>
        <p:blipFill>
          <a:blip r:embed="rId2"/>
          <a:stretch>
            <a:fillRect/>
          </a:stretch>
        </p:blipFill>
        <p:spPr>
          <a:xfrm>
            <a:off x="7560360" y="4082796"/>
            <a:ext cx="4126289" cy="1319640"/>
          </a:xfrm>
          <a:prstGeom prst="rect">
            <a:avLst/>
          </a:prstGeom>
        </p:spPr>
      </p:pic>
    </p:spTree>
    <p:extLst>
      <p:ext uri="{BB962C8B-B14F-4D97-AF65-F5344CB8AC3E}">
        <p14:creationId xmlns:p14="http://schemas.microsoft.com/office/powerpoint/2010/main" val="677163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1CE8-7AE1-F248-9150-058CF2A5D6D7}"/>
              </a:ext>
            </a:extLst>
          </p:cNvPr>
          <p:cNvSpPr>
            <a:spLocks noGrp="1"/>
          </p:cNvSpPr>
          <p:nvPr>
            <p:ph type="title"/>
          </p:nvPr>
        </p:nvSpPr>
        <p:spPr>
          <a:xfrm>
            <a:off x="1078524" y="1231506"/>
            <a:ext cx="6145284" cy="4394988"/>
          </a:xfrm>
        </p:spPr>
        <p:txBody>
          <a:bodyPr vert="horz" lIns="91440" tIns="45720" rIns="91440" bIns="45720" rtlCol="0" anchor="ctr">
            <a:normAutofit/>
          </a:bodyPr>
          <a:lstStyle/>
          <a:p>
            <a:pPr algn="r"/>
            <a:r>
              <a:rPr lang="en-US" sz="4800" spc="800" dirty="0"/>
              <a:t>Getting to know the customer</a:t>
            </a:r>
            <a:br>
              <a:rPr lang="en-US" sz="4800" spc="800" dirty="0"/>
            </a:br>
            <a:endParaRPr lang="en-US" sz="4800" spc="800" dirty="0"/>
          </a:p>
        </p:txBody>
      </p:sp>
    </p:spTree>
    <p:extLst>
      <p:ext uri="{BB962C8B-B14F-4D97-AF65-F5344CB8AC3E}">
        <p14:creationId xmlns:p14="http://schemas.microsoft.com/office/powerpoint/2010/main" val="320212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690BF-DD61-334C-A33E-9A6481623D29}"/>
              </a:ext>
            </a:extLst>
          </p:cNvPr>
          <p:cNvSpPr>
            <a:spLocks noGrp="1"/>
          </p:cNvSpPr>
          <p:nvPr>
            <p:ph type="title"/>
          </p:nvPr>
        </p:nvSpPr>
        <p:spPr/>
        <p:txBody>
          <a:bodyPr/>
          <a:lstStyle/>
          <a:p>
            <a:r>
              <a:rPr lang="en-US" dirty="0"/>
              <a:t>Getting to know the customer</a:t>
            </a:r>
          </a:p>
        </p:txBody>
      </p:sp>
      <p:sp>
        <p:nvSpPr>
          <p:cNvPr id="3" name="Content Placeholder 2">
            <a:extLst>
              <a:ext uri="{FF2B5EF4-FFF2-40B4-BE49-F238E27FC236}">
                <a16:creationId xmlns:a16="http://schemas.microsoft.com/office/drawing/2014/main" id="{46C1493A-1656-9442-AF8F-4577AC18DEF3}"/>
              </a:ext>
            </a:extLst>
          </p:cNvPr>
          <p:cNvSpPr>
            <a:spLocks noGrp="1"/>
          </p:cNvSpPr>
          <p:nvPr>
            <p:ph idx="1"/>
          </p:nvPr>
        </p:nvSpPr>
        <p:spPr>
          <a:xfrm>
            <a:off x="1251678" y="1443163"/>
            <a:ext cx="10178322" cy="3593591"/>
          </a:xfrm>
        </p:spPr>
        <p:txBody>
          <a:bodyPr>
            <a:normAutofit/>
          </a:bodyPr>
          <a:lstStyle/>
          <a:p>
            <a:pPr marL="0" indent="0">
              <a:buNone/>
            </a:pPr>
            <a:r>
              <a:rPr lang="en-US" sz="1600" dirty="0"/>
              <a:t>In order to understand the customer we must first understand their experience. What is the customers journey, how do they become aware of </a:t>
            </a:r>
            <a:r>
              <a:rPr lang="en-US" sz="1600" dirty="0" err="1"/>
              <a:t>CoolTShirts</a:t>
            </a:r>
            <a:r>
              <a:rPr lang="en-US" sz="1600" dirty="0"/>
              <a:t>? </a:t>
            </a:r>
          </a:p>
          <a:p>
            <a:pPr marL="0" indent="0">
              <a:buNone/>
            </a:pPr>
            <a:endParaRPr lang="en-US" sz="1600" dirty="0"/>
          </a:p>
          <a:p>
            <a:pPr marL="0" indent="0">
              <a:buNone/>
            </a:pPr>
            <a:r>
              <a:rPr lang="en-US" sz="1600" dirty="0"/>
              <a:t>The table below shows the total number of first touches generated by each campaign. </a:t>
            </a:r>
          </a:p>
          <a:p>
            <a:pPr marL="0" indent="0">
              <a:buNone/>
            </a:pPr>
            <a:endParaRPr lang="en-US" sz="1600" dirty="0"/>
          </a:p>
          <a:p>
            <a:pPr marL="0" indent="0">
              <a:buNone/>
            </a:pPr>
            <a:r>
              <a:rPr lang="en-US" sz="1600" dirty="0"/>
              <a:t>We can see that the campaign responsible for the most first touches is:</a:t>
            </a:r>
          </a:p>
          <a:p>
            <a:pPr marL="0" indent="0">
              <a:buNone/>
            </a:pPr>
            <a:r>
              <a:rPr lang="en-US" sz="1600" b="1" dirty="0"/>
              <a:t>Interview with cool </a:t>
            </a:r>
            <a:r>
              <a:rPr lang="en-US" sz="1600" b="1" dirty="0" err="1"/>
              <a:t>tshirts</a:t>
            </a:r>
            <a:r>
              <a:rPr lang="en-US" sz="1600" b="1" dirty="0"/>
              <a:t> founder. </a:t>
            </a:r>
          </a:p>
          <a:p>
            <a:pPr marL="0" indent="0">
              <a:buNone/>
            </a:pPr>
            <a:endParaRPr lang="en-US" dirty="0"/>
          </a:p>
          <a:p>
            <a:pPr marL="0" indent="0">
              <a:buNone/>
            </a:pPr>
            <a:endParaRPr lang="en-US" dirty="0"/>
          </a:p>
        </p:txBody>
      </p:sp>
      <p:graphicFrame>
        <p:nvGraphicFramePr>
          <p:cNvPr id="7" name="Table 6">
            <a:extLst>
              <a:ext uri="{FF2B5EF4-FFF2-40B4-BE49-F238E27FC236}">
                <a16:creationId xmlns:a16="http://schemas.microsoft.com/office/drawing/2014/main" id="{737E1F49-C401-D044-BA7D-09998EB0EADE}"/>
              </a:ext>
            </a:extLst>
          </p:cNvPr>
          <p:cNvGraphicFramePr>
            <a:graphicFrameLocks noGrp="1"/>
          </p:cNvGraphicFramePr>
          <p:nvPr>
            <p:extLst>
              <p:ext uri="{D42A27DB-BD31-4B8C-83A1-F6EECF244321}">
                <p14:modId xmlns:p14="http://schemas.microsoft.com/office/powerpoint/2010/main" val="1017599074"/>
              </p:ext>
            </p:extLst>
          </p:nvPr>
        </p:nvGraphicFramePr>
        <p:xfrm>
          <a:off x="6480313" y="4157432"/>
          <a:ext cx="5238144" cy="2582099"/>
        </p:xfrm>
        <a:graphic>
          <a:graphicData uri="http://schemas.openxmlformats.org/drawingml/2006/table">
            <a:tbl>
              <a:tblPr firstRow="1" bandRow="1">
                <a:tableStyleId>{5C22544A-7EE6-4342-B048-85BDC9FD1C3A}</a:tableStyleId>
              </a:tblPr>
              <a:tblGrid>
                <a:gridCol w="1746048">
                  <a:extLst>
                    <a:ext uri="{9D8B030D-6E8A-4147-A177-3AD203B41FA5}">
                      <a16:colId xmlns:a16="http://schemas.microsoft.com/office/drawing/2014/main" val="2772977218"/>
                    </a:ext>
                  </a:extLst>
                </a:gridCol>
                <a:gridCol w="1746048">
                  <a:extLst>
                    <a:ext uri="{9D8B030D-6E8A-4147-A177-3AD203B41FA5}">
                      <a16:colId xmlns:a16="http://schemas.microsoft.com/office/drawing/2014/main" val="1126793295"/>
                    </a:ext>
                  </a:extLst>
                </a:gridCol>
                <a:gridCol w="1746048">
                  <a:extLst>
                    <a:ext uri="{9D8B030D-6E8A-4147-A177-3AD203B41FA5}">
                      <a16:colId xmlns:a16="http://schemas.microsoft.com/office/drawing/2014/main" val="2263596463"/>
                    </a:ext>
                  </a:extLst>
                </a:gridCol>
              </a:tblGrid>
              <a:tr h="302678">
                <a:tc>
                  <a:txBody>
                    <a:bodyPr/>
                    <a:lstStyle/>
                    <a:p>
                      <a:pPr algn="ctr"/>
                      <a:r>
                        <a:rPr lang="en-US" sz="1400" dirty="0"/>
                        <a:t>Total first touch</a:t>
                      </a:r>
                    </a:p>
                  </a:txBody>
                  <a:tcPr/>
                </a:tc>
                <a:tc>
                  <a:txBody>
                    <a:bodyPr/>
                    <a:lstStyle/>
                    <a:p>
                      <a:pPr algn="ctr"/>
                      <a:r>
                        <a:rPr lang="en-US" sz="1400" dirty="0"/>
                        <a:t>Campaign</a:t>
                      </a:r>
                    </a:p>
                  </a:txBody>
                  <a:tcPr/>
                </a:tc>
                <a:tc>
                  <a:txBody>
                    <a:bodyPr/>
                    <a:lstStyle/>
                    <a:p>
                      <a:pPr algn="ctr"/>
                      <a:r>
                        <a:rPr lang="en-US" sz="1400" dirty="0"/>
                        <a:t>Source</a:t>
                      </a:r>
                    </a:p>
                  </a:txBody>
                  <a:tcPr/>
                </a:tc>
                <a:extLst>
                  <a:ext uri="{0D108BD9-81ED-4DB2-BD59-A6C34878D82A}">
                    <a16:rowId xmlns:a16="http://schemas.microsoft.com/office/drawing/2014/main" val="3861441221"/>
                  </a:ext>
                </a:extLst>
              </a:tr>
              <a:tr h="726427">
                <a:tc>
                  <a:txBody>
                    <a:bodyPr/>
                    <a:lstStyle/>
                    <a:p>
                      <a:pPr algn="ctr"/>
                      <a:r>
                        <a:rPr lang="en-US" sz="1400" dirty="0"/>
                        <a:t>622</a:t>
                      </a:r>
                    </a:p>
                  </a:txBody>
                  <a:tcPr/>
                </a:tc>
                <a:tc>
                  <a:txBody>
                    <a:bodyPr/>
                    <a:lstStyle/>
                    <a:p>
                      <a:pPr algn="ctr"/>
                      <a:r>
                        <a:rPr lang="en-US" sz="1400" dirty="0"/>
                        <a:t>Interview with cool </a:t>
                      </a:r>
                      <a:r>
                        <a:rPr lang="en-US" sz="1400" dirty="0" err="1"/>
                        <a:t>tshirts</a:t>
                      </a:r>
                      <a:r>
                        <a:rPr lang="en-US" sz="1400" dirty="0"/>
                        <a:t> founder</a:t>
                      </a:r>
                    </a:p>
                  </a:txBody>
                  <a:tcPr/>
                </a:tc>
                <a:tc>
                  <a:txBody>
                    <a:bodyPr/>
                    <a:lstStyle/>
                    <a:p>
                      <a:pPr algn="ctr"/>
                      <a:r>
                        <a:rPr lang="en-US" sz="1400" dirty="0"/>
                        <a:t>medium</a:t>
                      </a:r>
                    </a:p>
                  </a:txBody>
                  <a:tcPr/>
                </a:tc>
                <a:extLst>
                  <a:ext uri="{0D108BD9-81ED-4DB2-BD59-A6C34878D82A}">
                    <a16:rowId xmlns:a16="http://schemas.microsoft.com/office/drawing/2014/main" val="3400798826"/>
                  </a:ext>
                </a:extLst>
              </a:tr>
              <a:tr h="514552">
                <a:tc>
                  <a:txBody>
                    <a:bodyPr/>
                    <a:lstStyle/>
                    <a:p>
                      <a:pPr algn="ctr"/>
                      <a:r>
                        <a:rPr lang="en-US" sz="1400" dirty="0"/>
                        <a:t>612</a:t>
                      </a:r>
                    </a:p>
                  </a:txBody>
                  <a:tcPr/>
                </a:tc>
                <a:tc>
                  <a:txBody>
                    <a:bodyPr/>
                    <a:lstStyle/>
                    <a:p>
                      <a:pPr algn="ctr"/>
                      <a:r>
                        <a:rPr lang="en-US" sz="1400" dirty="0"/>
                        <a:t>Getting to know cool </a:t>
                      </a:r>
                      <a:r>
                        <a:rPr lang="en-US" sz="1400" dirty="0" err="1"/>
                        <a:t>tshirts</a:t>
                      </a:r>
                      <a:endParaRPr lang="en-US" sz="1400" dirty="0"/>
                    </a:p>
                  </a:txBody>
                  <a:tcPr/>
                </a:tc>
                <a:tc>
                  <a:txBody>
                    <a:bodyPr/>
                    <a:lstStyle/>
                    <a:p>
                      <a:pPr algn="ctr"/>
                      <a:r>
                        <a:rPr lang="en-US" sz="1400" dirty="0" err="1"/>
                        <a:t>nytimes</a:t>
                      </a:r>
                      <a:endParaRPr lang="en-US" sz="1400" dirty="0"/>
                    </a:p>
                  </a:txBody>
                  <a:tcPr/>
                </a:tc>
                <a:extLst>
                  <a:ext uri="{0D108BD9-81ED-4DB2-BD59-A6C34878D82A}">
                    <a16:rowId xmlns:a16="http://schemas.microsoft.com/office/drawing/2014/main" val="2428953238"/>
                  </a:ext>
                </a:extLst>
              </a:tr>
              <a:tr h="514552">
                <a:tc>
                  <a:txBody>
                    <a:bodyPr/>
                    <a:lstStyle/>
                    <a:p>
                      <a:pPr algn="ctr"/>
                      <a:r>
                        <a:rPr lang="en-US" sz="1400" dirty="0"/>
                        <a:t>576</a:t>
                      </a:r>
                    </a:p>
                  </a:txBody>
                  <a:tcPr/>
                </a:tc>
                <a:tc>
                  <a:txBody>
                    <a:bodyPr/>
                    <a:lstStyle/>
                    <a:p>
                      <a:pPr algn="ctr"/>
                      <a:r>
                        <a:rPr lang="en-US" sz="1400" dirty="0"/>
                        <a:t>Ten crazy cool </a:t>
                      </a:r>
                      <a:r>
                        <a:rPr lang="en-US" sz="1400" dirty="0" err="1"/>
                        <a:t>tshirt</a:t>
                      </a:r>
                      <a:r>
                        <a:rPr lang="en-US" sz="1400" dirty="0"/>
                        <a:t> facts</a:t>
                      </a:r>
                    </a:p>
                  </a:txBody>
                  <a:tcPr/>
                </a:tc>
                <a:tc>
                  <a:txBody>
                    <a:bodyPr/>
                    <a:lstStyle/>
                    <a:p>
                      <a:pPr algn="ctr"/>
                      <a:r>
                        <a:rPr lang="en-US" sz="1400" dirty="0" err="1"/>
                        <a:t>buzzfeed</a:t>
                      </a:r>
                      <a:endParaRPr lang="en-US" sz="1400" dirty="0"/>
                    </a:p>
                  </a:txBody>
                  <a:tcPr/>
                </a:tc>
                <a:extLst>
                  <a:ext uri="{0D108BD9-81ED-4DB2-BD59-A6C34878D82A}">
                    <a16:rowId xmlns:a16="http://schemas.microsoft.com/office/drawing/2014/main" val="781627359"/>
                  </a:ext>
                </a:extLst>
              </a:tr>
              <a:tr h="514552">
                <a:tc>
                  <a:txBody>
                    <a:bodyPr/>
                    <a:lstStyle/>
                    <a:p>
                      <a:pPr algn="ctr"/>
                      <a:r>
                        <a:rPr lang="en-US" sz="1400" dirty="0"/>
                        <a:t>169</a:t>
                      </a:r>
                    </a:p>
                  </a:txBody>
                  <a:tcPr/>
                </a:tc>
                <a:tc>
                  <a:txBody>
                    <a:bodyPr/>
                    <a:lstStyle/>
                    <a:p>
                      <a:pPr algn="ctr"/>
                      <a:r>
                        <a:rPr lang="en-US" sz="1400" dirty="0"/>
                        <a:t>Cool </a:t>
                      </a:r>
                      <a:r>
                        <a:rPr lang="en-US" sz="1400" dirty="0" err="1"/>
                        <a:t>tshirts</a:t>
                      </a:r>
                      <a:r>
                        <a:rPr lang="en-US" sz="1400" dirty="0"/>
                        <a:t> search</a:t>
                      </a:r>
                    </a:p>
                  </a:txBody>
                  <a:tcPr/>
                </a:tc>
                <a:tc>
                  <a:txBody>
                    <a:bodyPr/>
                    <a:lstStyle/>
                    <a:p>
                      <a:pPr algn="ctr"/>
                      <a:r>
                        <a:rPr lang="en-US" sz="1400" dirty="0"/>
                        <a:t>google</a:t>
                      </a:r>
                    </a:p>
                  </a:txBody>
                  <a:tcPr/>
                </a:tc>
                <a:extLst>
                  <a:ext uri="{0D108BD9-81ED-4DB2-BD59-A6C34878D82A}">
                    <a16:rowId xmlns:a16="http://schemas.microsoft.com/office/drawing/2014/main" val="1233425331"/>
                  </a:ext>
                </a:extLst>
              </a:tr>
            </a:tbl>
          </a:graphicData>
        </a:graphic>
      </p:graphicFrame>
      <p:pic>
        <p:nvPicPr>
          <p:cNvPr id="8" name="Picture 7">
            <a:extLst>
              <a:ext uri="{FF2B5EF4-FFF2-40B4-BE49-F238E27FC236}">
                <a16:creationId xmlns:a16="http://schemas.microsoft.com/office/drawing/2014/main" id="{693E8CB8-08BE-8545-A8E7-F1247B39C119}"/>
              </a:ext>
            </a:extLst>
          </p:cNvPr>
          <p:cNvPicPr>
            <a:picLocks noChangeAspect="1"/>
          </p:cNvPicPr>
          <p:nvPr/>
        </p:nvPicPr>
        <p:blipFill>
          <a:blip r:embed="rId2"/>
          <a:stretch>
            <a:fillRect/>
          </a:stretch>
        </p:blipFill>
        <p:spPr>
          <a:xfrm>
            <a:off x="3863510" y="3883669"/>
            <a:ext cx="2328346" cy="2855862"/>
          </a:xfrm>
          <a:prstGeom prst="rect">
            <a:avLst/>
          </a:prstGeom>
        </p:spPr>
      </p:pic>
    </p:spTree>
    <p:extLst>
      <p:ext uri="{BB962C8B-B14F-4D97-AF65-F5344CB8AC3E}">
        <p14:creationId xmlns:p14="http://schemas.microsoft.com/office/powerpoint/2010/main" val="934329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0DC60-C2D8-0042-80C1-617C2BE3CF39}"/>
              </a:ext>
            </a:extLst>
          </p:cNvPr>
          <p:cNvSpPr>
            <a:spLocks noGrp="1"/>
          </p:cNvSpPr>
          <p:nvPr>
            <p:ph type="title"/>
          </p:nvPr>
        </p:nvSpPr>
        <p:spPr/>
        <p:txBody>
          <a:bodyPr/>
          <a:lstStyle/>
          <a:p>
            <a:r>
              <a:rPr lang="en-US" dirty="0"/>
              <a:t>Getting to know the customer</a:t>
            </a:r>
          </a:p>
        </p:txBody>
      </p:sp>
      <p:sp>
        <p:nvSpPr>
          <p:cNvPr id="3" name="Content Placeholder 2">
            <a:extLst>
              <a:ext uri="{FF2B5EF4-FFF2-40B4-BE49-F238E27FC236}">
                <a16:creationId xmlns:a16="http://schemas.microsoft.com/office/drawing/2014/main" id="{0D3BABE8-018B-0145-B7DF-C36A5FBE5F81}"/>
              </a:ext>
            </a:extLst>
          </p:cNvPr>
          <p:cNvSpPr>
            <a:spLocks noGrp="1"/>
          </p:cNvSpPr>
          <p:nvPr>
            <p:ph idx="1"/>
          </p:nvPr>
        </p:nvSpPr>
        <p:spPr>
          <a:xfrm>
            <a:off x="1251678" y="1538578"/>
            <a:ext cx="10178322" cy="3593591"/>
          </a:xfrm>
        </p:spPr>
        <p:txBody>
          <a:bodyPr>
            <a:normAutofit/>
          </a:bodyPr>
          <a:lstStyle/>
          <a:p>
            <a:pPr marL="0" indent="0">
              <a:buNone/>
            </a:pPr>
            <a:r>
              <a:rPr lang="en-US" sz="1600" dirty="0"/>
              <a:t>Checking the numbers: </a:t>
            </a:r>
          </a:p>
          <a:p>
            <a:pPr marL="0" indent="0">
              <a:buNone/>
            </a:pPr>
            <a:r>
              <a:rPr lang="en-US" sz="1600" dirty="0"/>
              <a:t>These numbers may appear strange at first. </a:t>
            </a:r>
            <a:r>
              <a:rPr lang="en-US" sz="1600" dirty="0" err="1"/>
              <a:t>CoolTShirts</a:t>
            </a:r>
            <a:r>
              <a:rPr lang="en-US" sz="1600" dirty="0"/>
              <a:t> run 8 campaigns but only 4 of those generate first touches? </a:t>
            </a:r>
          </a:p>
          <a:p>
            <a:pPr marL="0" indent="0">
              <a:buNone/>
            </a:pPr>
            <a:endParaRPr lang="en-US" sz="1600" dirty="0"/>
          </a:p>
          <a:p>
            <a:pPr marL="0" indent="0">
              <a:buNone/>
            </a:pPr>
            <a:r>
              <a:rPr lang="en-US" sz="1600" dirty="0"/>
              <a:t>The names of some campaigns suggest they are retargeting campaigns, to reignite previous interest in customers who have visited before. We can use the below query to check the data.</a:t>
            </a:r>
          </a:p>
          <a:p>
            <a:pPr marL="0" indent="0">
              <a:buNone/>
            </a:pPr>
            <a:endParaRPr lang="en-US" sz="1600" dirty="0"/>
          </a:p>
          <a:p>
            <a:pPr marL="0" indent="0">
              <a:buNone/>
            </a:pPr>
            <a:r>
              <a:rPr lang="en-US" sz="1600" dirty="0"/>
              <a:t>By identifying a missing campaign from our previous search i.e. “paid-search” we can search for all first touches under that campaign name. We can then identify a correlating user ID. By separately searching for the specific user ID we can see that this customers first touch is actually attributed to “ten-crazy-cool-</a:t>
            </a:r>
            <a:r>
              <a:rPr lang="en-US" sz="1600" dirty="0" err="1"/>
              <a:t>tshirt</a:t>
            </a:r>
            <a:r>
              <a:rPr lang="en-US" sz="1600" dirty="0"/>
              <a:t>-facts”.</a:t>
            </a:r>
          </a:p>
        </p:txBody>
      </p:sp>
      <p:pic>
        <p:nvPicPr>
          <p:cNvPr id="6" name="Picture 5">
            <a:extLst>
              <a:ext uri="{FF2B5EF4-FFF2-40B4-BE49-F238E27FC236}">
                <a16:creationId xmlns:a16="http://schemas.microsoft.com/office/drawing/2014/main" id="{F953A210-27BD-3A4F-9765-1877347C3C2A}"/>
              </a:ext>
            </a:extLst>
          </p:cNvPr>
          <p:cNvPicPr>
            <a:picLocks noChangeAspect="1"/>
          </p:cNvPicPr>
          <p:nvPr/>
        </p:nvPicPr>
        <p:blipFill>
          <a:blip r:embed="rId2"/>
          <a:stretch>
            <a:fillRect/>
          </a:stretch>
        </p:blipFill>
        <p:spPr>
          <a:xfrm>
            <a:off x="7073292" y="4738253"/>
            <a:ext cx="4767841" cy="2036965"/>
          </a:xfrm>
          <a:prstGeom prst="rect">
            <a:avLst/>
          </a:prstGeom>
        </p:spPr>
      </p:pic>
      <p:pic>
        <p:nvPicPr>
          <p:cNvPr id="7" name="Picture 6">
            <a:extLst>
              <a:ext uri="{FF2B5EF4-FFF2-40B4-BE49-F238E27FC236}">
                <a16:creationId xmlns:a16="http://schemas.microsoft.com/office/drawing/2014/main" id="{55F849D7-747B-5940-B43D-7AD83E54AD55}"/>
              </a:ext>
            </a:extLst>
          </p:cNvPr>
          <p:cNvPicPr>
            <a:picLocks noChangeAspect="1"/>
          </p:cNvPicPr>
          <p:nvPr/>
        </p:nvPicPr>
        <p:blipFill>
          <a:blip r:embed="rId3"/>
          <a:stretch>
            <a:fillRect/>
          </a:stretch>
        </p:blipFill>
        <p:spPr>
          <a:xfrm>
            <a:off x="1251678" y="4726365"/>
            <a:ext cx="5399232" cy="2048853"/>
          </a:xfrm>
          <a:prstGeom prst="rect">
            <a:avLst/>
          </a:prstGeom>
        </p:spPr>
      </p:pic>
    </p:spTree>
    <p:extLst>
      <p:ext uri="{BB962C8B-B14F-4D97-AF65-F5344CB8AC3E}">
        <p14:creationId xmlns:p14="http://schemas.microsoft.com/office/powerpoint/2010/main" val="264197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B889-F0E6-B44A-998D-E3F02D3401AF}"/>
              </a:ext>
            </a:extLst>
          </p:cNvPr>
          <p:cNvSpPr>
            <a:spLocks noGrp="1"/>
          </p:cNvSpPr>
          <p:nvPr>
            <p:ph type="title"/>
          </p:nvPr>
        </p:nvSpPr>
        <p:spPr/>
        <p:txBody>
          <a:bodyPr/>
          <a:lstStyle/>
          <a:p>
            <a:r>
              <a:rPr lang="en-US" dirty="0"/>
              <a:t>Getting to know the customer</a:t>
            </a:r>
          </a:p>
        </p:txBody>
      </p:sp>
      <p:sp>
        <p:nvSpPr>
          <p:cNvPr id="3" name="Content Placeholder 2">
            <a:extLst>
              <a:ext uri="{FF2B5EF4-FFF2-40B4-BE49-F238E27FC236}">
                <a16:creationId xmlns:a16="http://schemas.microsoft.com/office/drawing/2014/main" id="{5FADB190-EB25-3B40-8FC6-668B8E1A2D0C}"/>
              </a:ext>
            </a:extLst>
          </p:cNvPr>
          <p:cNvSpPr>
            <a:spLocks noGrp="1"/>
          </p:cNvSpPr>
          <p:nvPr>
            <p:ph idx="1"/>
          </p:nvPr>
        </p:nvSpPr>
        <p:spPr>
          <a:xfrm>
            <a:off x="1251678" y="1482920"/>
            <a:ext cx="10178322" cy="2874396"/>
          </a:xfrm>
        </p:spPr>
        <p:txBody>
          <a:bodyPr>
            <a:normAutofit/>
          </a:bodyPr>
          <a:lstStyle/>
          <a:p>
            <a:pPr marL="0" indent="0">
              <a:buNone/>
            </a:pPr>
            <a:r>
              <a:rPr lang="en-US" sz="1800" dirty="0"/>
              <a:t>First touches are key to understanding how potential customers first interact with the business, but they don’t tell the whole story. Just as important are last touches, the campaign which leads to a customers final interaction with the website. While it is debatable which is more important first vs last, it is undeniable that both are valuable in assessing the effectiveness of a marketing campaign. </a:t>
            </a:r>
          </a:p>
          <a:p>
            <a:pPr marL="0" indent="0">
              <a:buNone/>
            </a:pPr>
            <a:endParaRPr lang="en-US" sz="1800" dirty="0"/>
          </a:p>
          <a:p>
            <a:pPr marL="0" indent="0">
              <a:buNone/>
            </a:pPr>
            <a:r>
              <a:rPr lang="en-US" sz="1800" dirty="0"/>
              <a:t>The table below shows the number of last touches attributed to each campaign. </a:t>
            </a:r>
          </a:p>
        </p:txBody>
      </p:sp>
      <p:graphicFrame>
        <p:nvGraphicFramePr>
          <p:cNvPr id="4" name="Table 3">
            <a:extLst>
              <a:ext uri="{FF2B5EF4-FFF2-40B4-BE49-F238E27FC236}">
                <a16:creationId xmlns:a16="http://schemas.microsoft.com/office/drawing/2014/main" id="{9C970B91-8192-D24E-8C1A-A06A44B165ED}"/>
              </a:ext>
            </a:extLst>
          </p:cNvPr>
          <p:cNvGraphicFramePr>
            <a:graphicFrameLocks noGrp="1"/>
          </p:cNvGraphicFramePr>
          <p:nvPr>
            <p:extLst>
              <p:ext uri="{D42A27DB-BD31-4B8C-83A1-F6EECF244321}">
                <p14:modId xmlns:p14="http://schemas.microsoft.com/office/powerpoint/2010/main" val="3317561578"/>
              </p:ext>
            </p:extLst>
          </p:nvPr>
        </p:nvGraphicFramePr>
        <p:xfrm>
          <a:off x="5918132" y="3756454"/>
          <a:ext cx="5871885" cy="2990478"/>
        </p:xfrm>
        <a:graphic>
          <a:graphicData uri="http://schemas.openxmlformats.org/drawingml/2006/table">
            <a:tbl>
              <a:tblPr firstRow="1" bandRow="1">
                <a:tableStyleId>{5C22544A-7EE6-4342-B048-85BDC9FD1C3A}</a:tableStyleId>
              </a:tblPr>
              <a:tblGrid>
                <a:gridCol w="1957295">
                  <a:extLst>
                    <a:ext uri="{9D8B030D-6E8A-4147-A177-3AD203B41FA5}">
                      <a16:colId xmlns:a16="http://schemas.microsoft.com/office/drawing/2014/main" val="4228806194"/>
                    </a:ext>
                  </a:extLst>
                </a:gridCol>
                <a:gridCol w="1957295">
                  <a:extLst>
                    <a:ext uri="{9D8B030D-6E8A-4147-A177-3AD203B41FA5}">
                      <a16:colId xmlns:a16="http://schemas.microsoft.com/office/drawing/2014/main" val="3940379649"/>
                    </a:ext>
                  </a:extLst>
                </a:gridCol>
                <a:gridCol w="1957295">
                  <a:extLst>
                    <a:ext uri="{9D8B030D-6E8A-4147-A177-3AD203B41FA5}">
                      <a16:colId xmlns:a16="http://schemas.microsoft.com/office/drawing/2014/main" val="2889755350"/>
                    </a:ext>
                  </a:extLst>
                </a:gridCol>
              </a:tblGrid>
              <a:tr h="287546">
                <a:tc>
                  <a:txBody>
                    <a:bodyPr/>
                    <a:lstStyle/>
                    <a:p>
                      <a:pPr algn="ctr"/>
                      <a:r>
                        <a:rPr lang="en-US" sz="1200" dirty="0"/>
                        <a:t>Total last touch</a:t>
                      </a:r>
                    </a:p>
                  </a:txBody>
                  <a:tcPr/>
                </a:tc>
                <a:tc>
                  <a:txBody>
                    <a:bodyPr/>
                    <a:lstStyle/>
                    <a:p>
                      <a:pPr algn="ctr"/>
                      <a:r>
                        <a:rPr lang="en-US" sz="1200" dirty="0"/>
                        <a:t>Campaign</a:t>
                      </a:r>
                    </a:p>
                  </a:txBody>
                  <a:tcPr/>
                </a:tc>
                <a:tc>
                  <a:txBody>
                    <a:bodyPr/>
                    <a:lstStyle/>
                    <a:p>
                      <a:pPr algn="ctr"/>
                      <a:r>
                        <a:rPr lang="en-US" sz="1200" dirty="0"/>
                        <a:t>Source</a:t>
                      </a:r>
                    </a:p>
                  </a:txBody>
                  <a:tcPr/>
                </a:tc>
                <a:extLst>
                  <a:ext uri="{0D108BD9-81ED-4DB2-BD59-A6C34878D82A}">
                    <a16:rowId xmlns:a16="http://schemas.microsoft.com/office/drawing/2014/main" val="2152333172"/>
                  </a:ext>
                </a:extLst>
              </a:tr>
              <a:tr h="287546">
                <a:tc>
                  <a:txBody>
                    <a:bodyPr/>
                    <a:lstStyle/>
                    <a:p>
                      <a:pPr algn="ctr"/>
                      <a:r>
                        <a:rPr lang="en-US" sz="1200" dirty="0"/>
                        <a:t>447</a:t>
                      </a:r>
                    </a:p>
                  </a:txBody>
                  <a:tcPr/>
                </a:tc>
                <a:tc>
                  <a:txBody>
                    <a:bodyPr/>
                    <a:lstStyle/>
                    <a:p>
                      <a:pPr algn="ctr"/>
                      <a:r>
                        <a:rPr lang="en-US" sz="1200" dirty="0"/>
                        <a:t>Weekly newsletter</a:t>
                      </a:r>
                    </a:p>
                  </a:txBody>
                  <a:tcPr/>
                </a:tc>
                <a:tc>
                  <a:txBody>
                    <a:bodyPr/>
                    <a:lstStyle/>
                    <a:p>
                      <a:pPr algn="ctr"/>
                      <a:r>
                        <a:rPr lang="en-US" sz="1200" dirty="0"/>
                        <a:t>email</a:t>
                      </a:r>
                    </a:p>
                  </a:txBody>
                  <a:tcPr/>
                </a:tc>
                <a:extLst>
                  <a:ext uri="{0D108BD9-81ED-4DB2-BD59-A6C34878D82A}">
                    <a16:rowId xmlns:a16="http://schemas.microsoft.com/office/drawing/2014/main" val="3614045231"/>
                  </a:ext>
                </a:extLst>
              </a:tr>
              <a:tr h="287546">
                <a:tc>
                  <a:txBody>
                    <a:bodyPr/>
                    <a:lstStyle/>
                    <a:p>
                      <a:pPr algn="ctr"/>
                      <a:r>
                        <a:rPr lang="en-US" sz="1200" dirty="0"/>
                        <a:t>443</a:t>
                      </a:r>
                    </a:p>
                  </a:txBody>
                  <a:tcPr/>
                </a:tc>
                <a:tc>
                  <a:txBody>
                    <a:bodyPr/>
                    <a:lstStyle/>
                    <a:p>
                      <a:pPr algn="ctr"/>
                      <a:r>
                        <a:rPr lang="en-US" sz="1200" dirty="0" err="1"/>
                        <a:t>Retargetting</a:t>
                      </a:r>
                      <a:r>
                        <a:rPr lang="en-US" sz="1200" dirty="0"/>
                        <a:t> ad</a:t>
                      </a:r>
                    </a:p>
                  </a:txBody>
                  <a:tcPr/>
                </a:tc>
                <a:tc>
                  <a:txBody>
                    <a:bodyPr/>
                    <a:lstStyle/>
                    <a:p>
                      <a:pPr algn="ctr"/>
                      <a:r>
                        <a:rPr lang="en-US" sz="1200" dirty="0" err="1"/>
                        <a:t>facebook</a:t>
                      </a:r>
                      <a:endParaRPr lang="en-US" sz="1200" dirty="0"/>
                    </a:p>
                  </a:txBody>
                  <a:tcPr/>
                </a:tc>
                <a:extLst>
                  <a:ext uri="{0D108BD9-81ED-4DB2-BD59-A6C34878D82A}">
                    <a16:rowId xmlns:a16="http://schemas.microsoft.com/office/drawing/2014/main" val="2747835815"/>
                  </a:ext>
                </a:extLst>
              </a:tr>
              <a:tr h="287546">
                <a:tc>
                  <a:txBody>
                    <a:bodyPr/>
                    <a:lstStyle/>
                    <a:p>
                      <a:pPr algn="ctr"/>
                      <a:r>
                        <a:rPr lang="en-US" sz="1200" dirty="0"/>
                        <a:t>245</a:t>
                      </a:r>
                    </a:p>
                  </a:txBody>
                  <a:tcPr/>
                </a:tc>
                <a:tc>
                  <a:txBody>
                    <a:bodyPr/>
                    <a:lstStyle/>
                    <a:p>
                      <a:pPr algn="ctr"/>
                      <a:r>
                        <a:rPr lang="en-US" sz="1200" dirty="0" err="1"/>
                        <a:t>Retargetting</a:t>
                      </a:r>
                      <a:r>
                        <a:rPr lang="en-US" sz="1200" dirty="0"/>
                        <a:t> campaign</a:t>
                      </a:r>
                    </a:p>
                  </a:txBody>
                  <a:tcPr/>
                </a:tc>
                <a:tc>
                  <a:txBody>
                    <a:bodyPr/>
                    <a:lstStyle/>
                    <a:p>
                      <a:pPr algn="ctr"/>
                      <a:r>
                        <a:rPr lang="en-US" sz="1200" dirty="0"/>
                        <a:t>email</a:t>
                      </a:r>
                    </a:p>
                  </a:txBody>
                  <a:tcPr/>
                </a:tc>
                <a:extLst>
                  <a:ext uri="{0D108BD9-81ED-4DB2-BD59-A6C34878D82A}">
                    <a16:rowId xmlns:a16="http://schemas.microsoft.com/office/drawing/2014/main" val="47009462"/>
                  </a:ext>
                </a:extLst>
              </a:tr>
              <a:tr h="488828">
                <a:tc>
                  <a:txBody>
                    <a:bodyPr/>
                    <a:lstStyle/>
                    <a:p>
                      <a:pPr algn="ctr"/>
                      <a:r>
                        <a:rPr lang="en-US" sz="1200" dirty="0"/>
                        <a:t>232</a:t>
                      </a:r>
                    </a:p>
                  </a:txBody>
                  <a:tcPr/>
                </a:tc>
                <a:tc>
                  <a:txBody>
                    <a:bodyPr/>
                    <a:lstStyle/>
                    <a:p>
                      <a:pPr algn="ctr"/>
                      <a:r>
                        <a:rPr lang="en-US" sz="1200" dirty="0"/>
                        <a:t>Getting to know cool </a:t>
                      </a:r>
                      <a:r>
                        <a:rPr lang="en-US" sz="1200" dirty="0" err="1"/>
                        <a:t>tshirts</a:t>
                      </a:r>
                      <a:endParaRPr lang="en-US" sz="1200" dirty="0"/>
                    </a:p>
                  </a:txBody>
                  <a:tcPr/>
                </a:tc>
                <a:tc>
                  <a:txBody>
                    <a:bodyPr/>
                    <a:lstStyle/>
                    <a:p>
                      <a:pPr algn="ctr"/>
                      <a:r>
                        <a:rPr lang="en-US" sz="1200" dirty="0" err="1"/>
                        <a:t>nytimes</a:t>
                      </a:r>
                      <a:endParaRPr lang="en-US" sz="1200" dirty="0"/>
                    </a:p>
                  </a:txBody>
                  <a:tcPr/>
                </a:tc>
                <a:extLst>
                  <a:ext uri="{0D108BD9-81ED-4DB2-BD59-A6C34878D82A}">
                    <a16:rowId xmlns:a16="http://schemas.microsoft.com/office/drawing/2014/main" val="3052844402"/>
                  </a:ext>
                </a:extLst>
              </a:tr>
              <a:tr h="287546">
                <a:tc>
                  <a:txBody>
                    <a:bodyPr/>
                    <a:lstStyle/>
                    <a:p>
                      <a:pPr algn="ctr"/>
                      <a:r>
                        <a:rPr lang="en-US" sz="1200" dirty="0"/>
                        <a:t>190</a:t>
                      </a:r>
                    </a:p>
                  </a:txBody>
                  <a:tcPr/>
                </a:tc>
                <a:tc>
                  <a:txBody>
                    <a:bodyPr/>
                    <a:lstStyle/>
                    <a:p>
                      <a:pPr algn="ctr"/>
                      <a:r>
                        <a:rPr lang="en-US" sz="1200" dirty="0"/>
                        <a:t>Ten crazy cool </a:t>
                      </a:r>
                      <a:r>
                        <a:rPr lang="en-US" sz="1200" dirty="0" err="1"/>
                        <a:t>tshirts</a:t>
                      </a:r>
                      <a:r>
                        <a:rPr lang="en-US" sz="1200" dirty="0"/>
                        <a:t> facts</a:t>
                      </a:r>
                    </a:p>
                  </a:txBody>
                  <a:tcPr/>
                </a:tc>
                <a:tc>
                  <a:txBody>
                    <a:bodyPr/>
                    <a:lstStyle/>
                    <a:p>
                      <a:pPr algn="ctr"/>
                      <a:r>
                        <a:rPr lang="en-US" sz="1200" dirty="0" err="1"/>
                        <a:t>buzzfeed</a:t>
                      </a:r>
                      <a:endParaRPr lang="en-US" sz="1200" dirty="0"/>
                    </a:p>
                  </a:txBody>
                  <a:tcPr/>
                </a:tc>
                <a:extLst>
                  <a:ext uri="{0D108BD9-81ED-4DB2-BD59-A6C34878D82A}">
                    <a16:rowId xmlns:a16="http://schemas.microsoft.com/office/drawing/2014/main" val="1794057801"/>
                  </a:ext>
                </a:extLst>
              </a:tr>
              <a:tr h="488828">
                <a:tc>
                  <a:txBody>
                    <a:bodyPr/>
                    <a:lstStyle/>
                    <a:p>
                      <a:pPr algn="ctr"/>
                      <a:r>
                        <a:rPr lang="en-US" sz="1200" dirty="0"/>
                        <a:t>184</a:t>
                      </a:r>
                    </a:p>
                  </a:txBody>
                  <a:tcPr/>
                </a:tc>
                <a:tc>
                  <a:txBody>
                    <a:bodyPr/>
                    <a:lstStyle/>
                    <a:p>
                      <a:pPr algn="ctr"/>
                      <a:r>
                        <a:rPr lang="en-US" sz="1200" dirty="0"/>
                        <a:t>Interview with cool </a:t>
                      </a:r>
                      <a:r>
                        <a:rPr lang="en-US" sz="1200" dirty="0" err="1"/>
                        <a:t>tshirts</a:t>
                      </a:r>
                      <a:r>
                        <a:rPr lang="en-US" sz="1200" dirty="0"/>
                        <a:t> founder</a:t>
                      </a:r>
                    </a:p>
                  </a:txBody>
                  <a:tcPr/>
                </a:tc>
                <a:tc>
                  <a:txBody>
                    <a:bodyPr/>
                    <a:lstStyle/>
                    <a:p>
                      <a:pPr algn="ctr"/>
                      <a:r>
                        <a:rPr lang="en-US" sz="1200" dirty="0"/>
                        <a:t>medium</a:t>
                      </a:r>
                    </a:p>
                  </a:txBody>
                  <a:tcPr/>
                </a:tc>
                <a:extLst>
                  <a:ext uri="{0D108BD9-81ED-4DB2-BD59-A6C34878D82A}">
                    <a16:rowId xmlns:a16="http://schemas.microsoft.com/office/drawing/2014/main" val="18000477"/>
                  </a:ext>
                </a:extLst>
              </a:tr>
              <a:tr h="287546">
                <a:tc>
                  <a:txBody>
                    <a:bodyPr/>
                    <a:lstStyle/>
                    <a:p>
                      <a:pPr algn="ctr"/>
                      <a:r>
                        <a:rPr lang="en-US" sz="1200" dirty="0"/>
                        <a:t>178</a:t>
                      </a:r>
                    </a:p>
                  </a:txBody>
                  <a:tcPr/>
                </a:tc>
                <a:tc>
                  <a:txBody>
                    <a:bodyPr/>
                    <a:lstStyle/>
                    <a:p>
                      <a:pPr algn="ctr"/>
                      <a:r>
                        <a:rPr lang="en-US" sz="1200" dirty="0"/>
                        <a:t>Paid search</a:t>
                      </a:r>
                    </a:p>
                  </a:txBody>
                  <a:tcPr/>
                </a:tc>
                <a:tc>
                  <a:txBody>
                    <a:bodyPr/>
                    <a:lstStyle/>
                    <a:p>
                      <a:pPr algn="ctr"/>
                      <a:r>
                        <a:rPr lang="en-US" sz="1200" dirty="0"/>
                        <a:t>google</a:t>
                      </a:r>
                    </a:p>
                  </a:txBody>
                  <a:tcPr/>
                </a:tc>
                <a:extLst>
                  <a:ext uri="{0D108BD9-81ED-4DB2-BD59-A6C34878D82A}">
                    <a16:rowId xmlns:a16="http://schemas.microsoft.com/office/drawing/2014/main" val="2429991235"/>
                  </a:ext>
                </a:extLst>
              </a:tr>
              <a:tr h="287546">
                <a:tc>
                  <a:txBody>
                    <a:bodyPr/>
                    <a:lstStyle/>
                    <a:p>
                      <a:pPr algn="ctr"/>
                      <a:r>
                        <a:rPr lang="en-US" sz="1200" dirty="0"/>
                        <a:t>60</a:t>
                      </a:r>
                    </a:p>
                  </a:txBody>
                  <a:tcPr/>
                </a:tc>
                <a:tc>
                  <a:txBody>
                    <a:bodyPr/>
                    <a:lstStyle/>
                    <a:p>
                      <a:pPr algn="ctr"/>
                      <a:r>
                        <a:rPr lang="en-US" sz="1200" dirty="0"/>
                        <a:t>Cool </a:t>
                      </a:r>
                      <a:r>
                        <a:rPr lang="en-US" sz="1200" dirty="0" err="1"/>
                        <a:t>tshirts</a:t>
                      </a:r>
                      <a:r>
                        <a:rPr lang="en-US" sz="1200" dirty="0"/>
                        <a:t> search</a:t>
                      </a:r>
                    </a:p>
                  </a:txBody>
                  <a:tcPr/>
                </a:tc>
                <a:tc>
                  <a:txBody>
                    <a:bodyPr/>
                    <a:lstStyle/>
                    <a:p>
                      <a:pPr algn="ctr"/>
                      <a:r>
                        <a:rPr lang="en-US" sz="1200" dirty="0"/>
                        <a:t>google</a:t>
                      </a:r>
                    </a:p>
                  </a:txBody>
                  <a:tcPr/>
                </a:tc>
                <a:extLst>
                  <a:ext uri="{0D108BD9-81ED-4DB2-BD59-A6C34878D82A}">
                    <a16:rowId xmlns:a16="http://schemas.microsoft.com/office/drawing/2014/main" val="3118150135"/>
                  </a:ext>
                </a:extLst>
              </a:tr>
            </a:tbl>
          </a:graphicData>
        </a:graphic>
      </p:graphicFrame>
      <p:pic>
        <p:nvPicPr>
          <p:cNvPr id="5" name="Picture 4">
            <a:extLst>
              <a:ext uri="{FF2B5EF4-FFF2-40B4-BE49-F238E27FC236}">
                <a16:creationId xmlns:a16="http://schemas.microsoft.com/office/drawing/2014/main" id="{757DFD4F-5142-9B49-8B1A-68C2F7DA27E1}"/>
              </a:ext>
            </a:extLst>
          </p:cNvPr>
          <p:cNvPicPr>
            <a:picLocks noChangeAspect="1"/>
          </p:cNvPicPr>
          <p:nvPr/>
        </p:nvPicPr>
        <p:blipFill>
          <a:blip r:embed="rId2"/>
          <a:stretch>
            <a:fillRect/>
          </a:stretch>
        </p:blipFill>
        <p:spPr>
          <a:xfrm>
            <a:off x="3148716" y="3986955"/>
            <a:ext cx="2294569" cy="2759977"/>
          </a:xfrm>
          <a:prstGeom prst="rect">
            <a:avLst/>
          </a:prstGeom>
        </p:spPr>
      </p:pic>
    </p:spTree>
    <p:extLst>
      <p:ext uri="{BB962C8B-B14F-4D97-AF65-F5344CB8AC3E}">
        <p14:creationId xmlns:p14="http://schemas.microsoft.com/office/powerpoint/2010/main" val="73736321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{742D3B29-D8CD-B540-94D6-4C3A5741E300}tf10001071</Template>
  <TotalTime>1129</TotalTime>
  <Words>1791</Words>
  <Application>Microsoft Macintosh PowerPoint</Application>
  <PresentationFormat>Widescreen</PresentationFormat>
  <Paragraphs>249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Gill Sans MT</vt:lpstr>
      <vt:lpstr>Impact</vt:lpstr>
      <vt:lpstr>Badge</vt:lpstr>
      <vt:lpstr>Attribution Queries Case Study - “Cooltshirts” Learn SQL from scratch 15/11/2018</vt:lpstr>
      <vt:lpstr>Cooltshirts marketing analysis</vt:lpstr>
      <vt:lpstr>get FAMILIAR WITH THE COMPANY </vt:lpstr>
      <vt:lpstr>Who are cooltshirts?</vt:lpstr>
      <vt:lpstr>Who are cooltshirts?</vt:lpstr>
      <vt:lpstr>Getting to know the customer </vt:lpstr>
      <vt:lpstr>Getting to know the customer</vt:lpstr>
      <vt:lpstr>Getting to know the customer</vt:lpstr>
      <vt:lpstr>Getting to know the customer</vt:lpstr>
      <vt:lpstr>Getting to know the customer</vt:lpstr>
      <vt:lpstr>What is the typical user journey</vt:lpstr>
      <vt:lpstr>What is the typical user journey</vt:lpstr>
      <vt:lpstr>Optimizing the campaign</vt:lpstr>
      <vt:lpstr>Campaigns to continue     - rationale</vt:lpstr>
      <vt:lpstr>Reinvestment explanation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Attribution Queries Case Study - “Cooltshirts”</dc:title>
  <dc:creator>Adam Menad</dc:creator>
  <cp:lastModifiedBy>Adam Menad</cp:lastModifiedBy>
  <cp:revision>63</cp:revision>
  <dcterms:created xsi:type="dcterms:W3CDTF">2018-11-14T15:17:05Z</dcterms:created>
  <dcterms:modified xsi:type="dcterms:W3CDTF">2018-12-10T15:36:36Z</dcterms:modified>
</cp:coreProperties>
</file>